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Layouts/slideLayout4.xml" ContentType="application/vnd.openxmlformats-officedocument.presentationml.slideLayout+xml"/>
  <Override PartName="/docProps/app.xml" ContentType="application/vnd.openxmlformats-officedocument.extended-properties+xml"/>
  <Override PartName="/docProps/core.xml" ContentType="application/vnd.openxmlformats-package.core-properties+xml"/>
  <Override PartName="/ppt/diagrams/drawing1.xml" ContentType="application/vnd.ms-office.drawingml.diagramDrawing+xml"/>
  <Override PartName="/ppt/slides/slide2.xml" ContentType="application/vnd.openxmlformats-officedocument.presentationml.slide+xml"/>
  <Override PartName="/ppt/diagrams/data1.xml" ContentType="application/vnd.openxmlformats-officedocument.drawingml.diagramData+xml"/>
  <Override PartName="/ppt/slides/slide20.xml" ContentType="application/vnd.openxmlformats-officedocument.presentationml.slide+xml"/>
  <Override PartName="/ppt/diagrams/colors1.xml" ContentType="application/vnd.openxmlformats-officedocument.drawingml.diagramColors+xml"/>
  <Override PartName="/ppt/slides/slide17.xml" ContentType="application/vnd.openxmlformats-officedocument.presentationml.slide+xml"/>
  <Override PartName="/ppt/diagrams/layout1.xml" ContentType="application/vnd.openxmlformats-officedocument.drawingml.diagramLayout+xml"/>
  <Override PartName="/ppt/slides/slide28.xml" ContentType="application/vnd.openxmlformats-officedocument.presentationml.slide+xml"/>
  <Override PartName="/ppt/diagrams/quickStyle1.xml" ContentType="application/vnd.openxmlformats-officedocument.drawingml.diagramStyle+xml"/>
  <Override PartName="/ppt/slides/slide24.xml" ContentType="application/vnd.openxmlformats-officedocument.presentationml.slide+xml"/>
  <Override PartName="/ppt/slides/slide2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presentation.xml" ContentType="application/vnd.openxmlformats-officedocument.presentationml.presentation.main+xml"/>
  <Override PartName="/ppt/slides/slide29.xml" ContentType="application/vnd.openxmlformats-officedocument.presentationml.slide+xml"/>
  <Override PartName="/ppt/presProps.xml" ContentType="application/vnd.openxmlformats-officedocument.presentationml.presProps+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16.xml" ContentType="application/vnd.openxmlformats-officedocument.presentationml.slide+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s/slide15.xml" ContentType="application/vnd.openxmlformats-officedocument.presentationml.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6.xml" ContentType="application/vnd.openxmlformats-officedocument.presentationml.slide+xml"/>
  <Override PartName="/ppt/slides/slide7.xml" ContentType="application/vnd.openxmlformats-officedocument.presentationml.slide+xml"/>
  <Override PartName="/ppt/slides/slide30.xml" ContentType="application/vnd.openxmlformats-officedocument.presentationml.slide+xml"/>
  <Override PartName="/ppt/slides/slide1.xml" ContentType="application/vnd.openxmlformats-officedocument.presentationml.slide+xml"/>
  <Override PartName="/ppt/slides/slide31.xml" ContentType="application/vnd.openxmlformats-officedocument.presentationml.slide+xml"/>
  <Override PartName="/ppt/slides/slide23.xml" ContentType="application/vnd.openxmlformats-officedocument.presentationml.slide+xml"/>
  <Override PartName="/ppt/slides/slide27.xml" ContentType="application/vnd.openxmlformats-officedocument.presentationml.slide+xml"/>
  <Override PartName="/ppt/theme/theme1.xml" ContentType="application/vnd.openxmlformats-officedocument.theme+xml"/>
  <Override PartName="/ppt/slides/slide1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9.xml" ContentType="application/vnd.openxmlformats-officedocument.presentationml.slide+xml"/>
  <Override PartName="/ppt/slides/slide22.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4" r:id="rId1"/>
  </p:sldMasterIdLst>
  <p:sldIdLst>
    <p:sldId id="256" r:id="rId2"/>
    <p:sldId id="257" r:id="rId3"/>
    <p:sldId id="288"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5" r:id="rId30"/>
    <p:sldId id="283" r:id="rId31"/>
    <p:sldId id="284" r:id="rId32"/>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1E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038" autoAdjust="0"/>
    <p:restoredTop sz="94660"/>
  </p:normalViewPr>
  <p:slideViewPr>
    <p:cSldViewPr snapToGrid="0">
      <p:cViewPr varScale="1">
        <p:scale>
          <a:sx n="140" d="100"/>
          <a:sy n="140" d="100"/>
        </p:scale>
        <p:origin x="479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3.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3E6FA85-F6E0-4109-B559-EA5F719AD125}" type="doc">
      <dgm:prSet loTypeId="urn:microsoft.com/office/officeart/2024/layout/NumberedLinearArrowProcess" loCatId="process" qsTypeId="urn:microsoft.com/office/officeart/2005/8/quickstyle/simple1" qsCatId="simple" csTypeId="urn:microsoft.com/office/officeart/2005/8/colors/accent1_2" csCatId="accent1" phldr="1"/>
      <dgm:spPr/>
      <dgm:t>
        <a:bodyPr/>
        <a:lstStyle/>
        <a:p>
          <a:endParaRPr lang="en-US"/>
        </a:p>
      </dgm:t>
    </dgm:pt>
    <dgm:pt modelId="{151A9F68-1066-43CC-8869-F810C64C4A8E}">
      <dgm:prSet phldrT="[Text]" phldr="0"/>
      <dgm:spPr/>
      <dgm:t>
        <a:bodyPr/>
        <a:lstStyle/>
        <a:p>
          <a:r>
            <a:rPr lang="en-US" dirty="0"/>
            <a:t>Idea Concept</a:t>
          </a:r>
        </a:p>
      </dgm:t>
    </dgm:pt>
    <dgm:pt modelId="{01797CD7-A418-4C86-8BDF-C3A3CEC86A24}" type="parTrans" cxnId="{DB2DBB84-CF57-434A-82AD-37CCEBCD93BD}">
      <dgm:prSet/>
      <dgm:spPr/>
      <dgm:t>
        <a:bodyPr/>
        <a:lstStyle/>
        <a:p>
          <a:endParaRPr lang="en-US"/>
        </a:p>
      </dgm:t>
    </dgm:pt>
    <dgm:pt modelId="{C1AC10E7-1840-4CC8-8CD5-D4564684FE19}" type="sibTrans" cxnId="{DB2DBB84-CF57-434A-82AD-37CCEBCD93BD}">
      <dgm:prSet phldrT="1" phldr="0"/>
      <dgm:spPr/>
      <dgm:t>
        <a:bodyPr/>
        <a:lstStyle/>
        <a:p>
          <a:r>
            <a:rPr dirty="0"/>
            <a:t>1</a:t>
          </a:r>
        </a:p>
      </dgm:t>
    </dgm:pt>
    <dgm:pt modelId="{8D789B7A-CA00-4A2D-989B-CB0A140DEBBF}">
      <dgm:prSet phldrT="[Text]" phldr="0"/>
      <dgm:spPr/>
      <dgm:t>
        <a:bodyPr/>
        <a:lstStyle/>
        <a:p>
          <a:r>
            <a:rPr lang="en-US" dirty="0"/>
            <a:t>Planning &amp; Design</a:t>
          </a:r>
        </a:p>
      </dgm:t>
    </dgm:pt>
    <dgm:pt modelId="{31A22AC1-D07F-480E-B4EE-A318D74208E6}" type="parTrans" cxnId="{998C2788-97A7-4307-AB3D-1030919DCFDE}">
      <dgm:prSet/>
      <dgm:spPr/>
      <dgm:t>
        <a:bodyPr/>
        <a:lstStyle/>
        <a:p>
          <a:endParaRPr lang="en-US"/>
        </a:p>
      </dgm:t>
    </dgm:pt>
    <dgm:pt modelId="{B0ABD6A1-B51E-4E46-BAB7-2965FACF5006}" type="sibTrans" cxnId="{998C2788-97A7-4307-AB3D-1030919DCFDE}">
      <dgm:prSet phldrT="2" phldr="0"/>
      <dgm:spPr/>
      <dgm:t>
        <a:bodyPr/>
        <a:lstStyle/>
        <a:p>
          <a:r>
            <a:t>2</a:t>
          </a:r>
        </a:p>
      </dgm:t>
    </dgm:pt>
    <dgm:pt modelId="{C4F2E5FB-A6EC-41B0-9FAF-92C4094E7EB8}">
      <dgm:prSet phldrT="[Text]" phldr="0"/>
      <dgm:spPr/>
      <dgm:t>
        <a:bodyPr/>
        <a:lstStyle/>
        <a:p>
          <a:r>
            <a:rPr lang="en-US" dirty="0"/>
            <a:t>Construction</a:t>
          </a:r>
        </a:p>
      </dgm:t>
    </dgm:pt>
    <dgm:pt modelId="{44186D02-6B5D-4E96-8964-FCA6E5053FD4}" type="parTrans" cxnId="{02C16C15-581F-4146-8DD0-108893750C3B}">
      <dgm:prSet/>
      <dgm:spPr/>
      <dgm:t>
        <a:bodyPr/>
        <a:lstStyle/>
        <a:p>
          <a:endParaRPr lang="en-US"/>
        </a:p>
      </dgm:t>
    </dgm:pt>
    <dgm:pt modelId="{24925FAF-4FF4-48D2-83A9-8A7539A6AE79}" type="sibTrans" cxnId="{02C16C15-581F-4146-8DD0-108893750C3B}">
      <dgm:prSet phldrT="3" phldr="0"/>
      <dgm:spPr/>
      <dgm:t>
        <a:bodyPr/>
        <a:lstStyle/>
        <a:p>
          <a:r>
            <a:t>3</a:t>
          </a:r>
        </a:p>
      </dgm:t>
    </dgm:pt>
    <dgm:pt modelId="{4EC07A09-1C71-4C87-9E7A-0D7CAC24DE02}">
      <dgm:prSet phldrT="[Text]" phldr="0"/>
      <dgm:spPr/>
      <dgm:t>
        <a:bodyPr/>
        <a:lstStyle/>
        <a:p>
          <a:r>
            <a:rPr lang="en-US" dirty="0"/>
            <a:t>Operation</a:t>
          </a:r>
        </a:p>
      </dgm:t>
    </dgm:pt>
    <dgm:pt modelId="{1E57B8F0-1F33-4428-B784-EF29D5AA4DED}" type="parTrans" cxnId="{6A9B6ABB-A6E4-4D1B-8D66-AED2E77D680C}">
      <dgm:prSet/>
      <dgm:spPr/>
      <dgm:t>
        <a:bodyPr/>
        <a:lstStyle/>
        <a:p>
          <a:endParaRPr lang="en-US"/>
        </a:p>
      </dgm:t>
    </dgm:pt>
    <dgm:pt modelId="{07617463-E945-46B4-9417-0DF2A6878D26}" type="sibTrans" cxnId="{6A9B6ABB-A6E4-4D1B-8D66-AED2E77D680C}">
      <dgm:prSet phldrT="4" phldr="0"/>
      <dgm:spPr/>
      <dgm:t>
        <a:bodyPr/>
        <a:lstStyle/>
        <a:p>
          <a:r>
            <a:rPr lang="en-US"/>
            <a:t>4</a:t>
          </a:r>
        </a:p>
      </dgm:t>
    </dgm:pt>
    <dgm:pt modelId="{77241257-9DFA-4F5A-BC41-E4CC9A379210}">
      <dgm:prSet phldrT="[Text]" phldr="0"/>
      <dgm:spPr/>
      <dgm:t>
        <a:bodyPr/>
        <a:lstStyle/>
        <a:p>
          <a:r>
            <a:rPr lang="en-US" dirty="0"/>
            <a:t>Decommissioning</a:t>
          </a:r>
        </a:p>
      </dgm:t>
    </dgm:pt>
    <dgm:pt modelId="{0EA7B9C2-C864-4A71-AC13-F320160E9C2C}" type="parTrans" cxnId="{994DB504-0379-4EEC-B40A-995859C9F17B}">
      <dgm:prSet/>
      <dgm:spPr/>
      <dgm:t>
        <a:bodyPr/>
        <a:lstStyle/>
        <a:p>
          <a:endParaRPr lang="en-US"/>
        </a:p>
      </dgm:t>
    </dgm:pt>
    <dgm:pt modelId="{F0282C0B-4098-4FA6-B2DC-5101A6FA7168}" type="sibTrans" cxnId="{994DB504-0379-4EEC-B40A-995859C9F17B}">
      <dgm:prSet phldrT="5" phldr="0"/>
      <dgm:spPr/>
      <dgm:t>
        <a:bodyPr/>
        <a:lstStyle/>
        <a:p>
          <a:r>
            <a:rPr lang="en-US"/>
            <a:t>5</a:t>
          </a:r>
        </a:p>
      </dgm:t>
    </dgm:pt>
    <dgm:pt modelId="{6FCAF666-DC6D-4425-836B-B08807960A54}" type="pres">
      <dgm:prSet presAssocID="{93E6FA85-F6E0-4109-B559-EA5F719AD125}" presName="linearFlow" presStyleCnt="0">
        <dgm:presLayoutVars>
          <dgm:dir/>
          <dgm:animLvl val="lvl"/>
          <dgm:resizeHandles val="exact"/>
        </dgm:presLayoutVars>
      </dgm:prSet>
      <dgm:spPr/>
    </dgm:pt>
    <dgm:pt modelId="{299A4F7E-6C4D-4E9D-824A-8F5FBE0A8DF9}" type="pres">
      <dgm:prSet presAssocID="{151A9F68-1066-43CC-8869-F810C64C4A8E}" presName="compositeNode" presStyleCnt="0"/>
      <dgm:spPr/>
    </dgm:pt>
    <dgm:pt modelId="{D34DB1D6-61AF-418E-B9BE-0C171F44C800}" type="pres">
      <dgm:prSet presAssocID="{151A9F68-1066-43CC-8869-F810C64C4A8E}" presName="parTx" presStyleLbl="node1" presStyleIdx="0" presStyleCnt="0">
        <dgm:presLayoutVars>
          <dgm:chMax val="0"/>
          <dgm:chPref val="0"/>
          <dgm:bulletEnabled val="1"/>
        </dgm:presLayoutVars>
      </dgm:prSet>
      <dgm:spPr/>
    </dgm:pt>
    <dgm:pt modelId="{F00AFF3B-908B-49ED-9C1F-44DCCF0AC917}" type="pres">
      <dgm:prSet presAssocID="{151A9F68-1066-43CC-8869-F810C64C4A8E}" presName="parSh" presStyleCnt="0"/>
      <dgm:spPr/>
    </dgm:pt>
    <dgm:pt modelId="{2DF06868-B638-446E-BEBA-5FEC860A81D3}" type="pres">
      <dgm:prSet presAssocID="{151A9F68-1066-43CC-8869-F810C64C4A8E}" presName="lineNode" presStyleLbl="alignNode1" presStyleIdx="0" presStyleCnt="15"/>
      <dgm:spPr/>
    </dgm:pt>
    <dgm:pt modelId="{A53BE494-D665-4AEB-93CC-C3CF465F94C8}" type="pres">
      <dgm:prSet presAssocID="{151A9F68-1066-43CC-8869-F810C64C4A8E}" presName="lineArrowNode" presStyleLbl="alignNode1" presStyleIdx="1" presStyleCnt="15"/>
      <dgm:spPr/>
    </dgm:pt>
    <dgm:pt modelId="{971CEFB6-344A-419A-80BB-96E576018BA6}" type="pres">
      <dgm:prSet presAssocID="{C1AC10E7-1840-4CC8-8CD5-D4564684FE19}" presName="sibTransNodeCircle" presStyleLbl="alignNode1" presStyleIdx="2" presStyleCnt="15">
        <dgm:presLayoutVars>
          <dgm:chMax val="0"/>
          <dgm:bulletEnabled/>
        </dgm:presLayoutVars>
      </dgm:prSet>
      <dgm:spPr/>
    </dgm:pt>
    <dgm:pt modelId="{00A75F2D-5519-4C5C-AC7D-82F7DE35908C}" type="pres">
      <dgm:prSet presAssocID="{C1AC10E7-1840-4CC8-8CD5-D4564684FE19}" presName="spacerBetweenCircleAndCallout" presStyleCnt="0">
        <dgm:presLayoutVars/>
      </dgm:prSet>
      <dgm:spPr/>
    </dgm:pt>
    <dgm:pt modelId="{B6777827-A0EC-4728-A9EB-82F93E9943CA}" type="pres">
      <dgm:prSet presAssocID="{C1AC10E7-1840-4CC8-8CD5-D4564684FE19}" presName="verticalConnector" presStyleLbl="alignAccFollowNode1" presStyleIdx="0" presStyleCnt="5"/>
      <dgm:spPr/>
    </dgm:pt>
    <dgm:pt modelId="{E81FA99F-19B1-44AE-8E02-A559B63BB7B4}" type="pres">
      <dgm:prSet presAssocID="{151A9F68-1066-43CC-8869-F810C64C4A8E}" presName="nodeText" presStyleLbl="fgAcc1" presStyleIdx="0" presStyleCnt="5">
        <dgm:presLayoutVars>
          <dgm:bulletEnabled val="1"/>
        </dgm:presLayoutVars>
      </dgm:prSet>
      <dgm:spPr/>
    </dgm:pt>
    <dgm:pt modelId="{543F02F5-726E-48E1-AEA8-3DF99230F776}" type="pres">
      <dgm:prSet presAssocID="{C1AC10E7-1840-4CC8-8CD5-D4564684FE19}" presName="sibTransComposite" presStyleCnt="0"/>
      <dgm:spPr/>
    </dgm:pt>
    <dgm:pt modelId="{6B4CB246-4728-4CF6-9304-13482E845899}" type="pres">
      <dgm:prSet presAssocID="{8D789B7A-CA00-4A2D-989B-CB0A140DEBBF}" presName="compositeNode" presStyleCnt="0"/>
      <dgm:spPr/>
    </dgm:pt>
    <dgm:pt modelId="{3CFBE20C-692E-49D2-97CC-0A2BD616924E}" type="pres">
      <dgm:prSet presAssocID="{8D789B7A-CA00-4A2D-989B-CB0A140DEBBF}" presName="parTx" presStyleLbl="node1" presStyleIdx="0" presStyleCnt="0">
        <dgm:presLayoutVars>
          <dgm:chMax val="0"/>
          <dgm:chPref val="0"/>
          <dgm:bulletEnabled val="1"/>
        </dgm:presLayoutVars>
      </dgm:prSet>
      <dgm:spPr/>
    </dgm:pt>
    <dgm:pt modelId="{0862C674-D8AE-422D-8E59-FC9C24D8D5C3}" type="pres">
      <dgm:prSet presAssocID="{8D789B7A-CA00-4A2D-989B-CB0A140DEBBF}" presName="parSh" presStyleCnt="0"/>
      <dgm:spPr/>
    </dgm:pt>
    <dgm:pt modelId="{1F5CED4E-92DD-4A4F-9B8F-E614BDBF1230}" type="pres">
      <dgm:prSet presAssocID="{8D789B7A-CA00-4A2D-989B-CB0A140DEBBF}" presName="lineNode" presStyleLbl="alignNode1" presStyleIdx="3" presStyleCnt="15"/>
      <dgm:spPr/>
    </dgm:pt>
    <dgm:pt modelId="{85810FA8-74EC-48DE-AFB7-BB9D44987A50}" type="pres">
      <dgm:prSet presAssocID="{8D789B7A-CA00-4A2D-989B-CB0A140DEBBF}" presName="lineArrowNode" presStyleLbl="alignNode1" presStyleIdx="4" presStyleCnt="15"/>
      <dgm:spPr/>
    </dgm:pt>
    <dgm:pt modelId="{0180E11D-F62A-4F05-8936-78AA1055E3A4}" type="pres">
      <dgm:prSet presAssocID="{B0ABD6A1-B51E-4E46-BAB7-2965FACF5006}" presName="sibTransNodeCircle" presStyleLbl="alignNode1" presStyleIdx="5" presStyleCnt="15">
        <dgm:presLayoutVars>
          <dgm:chMax val="0"/>
          <dgm:bulletEnabled/>
        </dgm:presLayoutVars>
      </dgm:prSet>
      <dgm:spPr/>
    </dgm:pt>
    <dgm:pt modelId="{8F1CF14A-BDE9-4C8C-9972-44B87966CE35}" type="pres">
      <dgm:prSet presAssocID="{B0ABD6A1-B51E-4E46-BAB7-2965FACF5006}" presName="spacerBetweenCircleAndCallout" presStyleCnt="0">
        <dgm:presLayoutVars/>
      </dgm:prSet>
      <dgm:spPr/>
    </dgm:pt>
    <dgm:pt modelId="{0FF33E4A-1F8C-4E6A-A8CD-66D5F3600007}" type="pres">
      <dgm:prSet presAssocID="{B0ABD6A1-B51E-4E46-BAB7-2965FACF5006}" presName="verticalConnector" presStyleLbl="alignAccFollowNode1" presStyleIdx="1" presStyleCnt="5"/>
      <dgm:spPr/>
    </dgm:pt>
    <dgm:pt modelId="{68276F92-2FCF-4EDD-87D1-EAF2CEEE5E55}" type="pres">
      <dgm:prSet presAssocID="{8D789B7A-CA00-4A2D-989B-CB0A140DEBBF}" presName="nodeText" presStyleLbl="fgAcc1" presStyleIdx="1" presStyleCnt="5">
        <dgm:presLayoutVars>
          <dgm:bulletEnabled val="1"/>
        </dgm:presLayoutVars>
      </dgm:prSet>
      <dgm:spPr/>
    </dgm:pt>
    <dgm:pt modelId="{467850FB-9C65-4F09-AFC7-DCE58A3E2513}" type="pres">
      <dgm:prSet presAssocID="{B0ABD6A1-B51E-4E46-BAB7-2965FACF5006}" presName="sibTransComposite" presStyleCnt="0"/>
      <dgm:spPr/>
    </dgm:pt>
    <dgm:pt modelId="{1B1D84FF-2135-48C8-B3E8-B496A3CC3AD0}" type="pres">
      <dgm:prSet presAssocID="{C4F2E5FB-A6EC-41B0-9FAF-92C4094E7EB8}" presName="compositeNode" presStyleCnt="0"/>
      <dgm:spPr/>
    </dgm:pt>
    <dgm:pt modelId="{7945FE21-2549-4643-AE7B-532C832C1DB3}" type="pres">
      <dgm:prSet presAssocID="{C4F2E5FB-A6EC-41B0-9FAF-92C4094E7EB8}" presName="parTx" presStyleLbl="node1" presStyleIdx="0" presStyleCnt="0">
        <dgm:presLayoutVars>
          <dgm:chMax val="0"/>
          <dgm:chPref val="0"/>
          <dgm:bulletEnabled val="1"/>
        </dgm:presLayoutVars>
      </dgm:prSet>
      <dgm:spPr/>
    </dgm:pt>
    <dgm:pt modelId="{DACBF5C2-9FA9-410F-90C1-1FDEB51720A8}" type="pres">
      <dgm:prSet presAssocID="{C4F2E5FB-A6EC-41B0-9FAF-92C4094E7EB8}" presName="parSh" presStyleCnt="0"/>
      <dgm:spPr/>
    </dgm:pt>
    <dgm:pt modelId="{8383E59E-5562-4EBE-BB25-1B962C3536FF}" type="pres">
      <dgm:prSet presAssocID="{C4F2E5FB-A6EC-41B0-9FAF-92C4094E7EB8}" presName="lineNode" presStyleLbl="alignNode1" presStyleIdx="6" presStyleCnt="15"/>
      <dgm:spPr/>
    </dgm:pt>
    <dgm:pt modelId="{F3DF0FA9-5CC5-4E91-B1A1-21EA79EED362}" type="pres">
      <dgm:prSet presAssocID="{C4F2E5FB-A6EC-41B0-9FAF-92C4094E7EB8}" presName="lineArrowNode" presStyleLbl="alignNode1" presStyleIdx="7" presStyleCnt="15"/>
      <dgm:spPr/>
    </dgm:pt>
    <dgm:pt modelId="{8C96A7FF-AE80-45BC-B2B4-72970DD7C3AD}" type="pres">
      <dgm:prSet presAssocID="{24925FAF-4FF4-48D2-83A9-8A7539A6AE79}" presName="sibTransNodeCircle" presStyleLbl="alignNode1" presStyleIdx="8" presStyleCnt="15">
        <dgm:presLayoutVars>
          <dgm:chMax val="0"/>
          <dgm:bulletEnabled/>
        </dgm:presLayoutVars>
      </dgm:prSet>
      <dgm:spPr/>
    </dgm:pt>
    <dgm:pt modelId="{C0252C8C-CA47-4746-8D4B-7D4520302176}" type="pres">
      <dgm:prSet presAssocID="{24925FAF-4FF4-48D2-83A9-8A7539A6AE79}" presName="spacerBetweenCircleAndCallout" presStyleCnt="0">
        <dgm:presLayoutVars/>
      </dgm:prSet>
      <dgm:spPr/>
    </dgm:pt>
    <dgm:pt modelId="{DB06568A-E744-4E43-8D5A-BDDC577106C9}" type="pres">
      <dgm:prSet presAssocID="{24925FAF-4FF4-48D2-83A9-8A7539A6AE79}" presName="verticalConnector" presStyleLbl="alignAccFollowNode1" presStyleIdx="2" presStyleCnt="5"/>
      <dgm:spPr/>
    </dgm:pt>
    <dgm:pt modelId="{5364B1D6-064C-48C2-8C03-CF159FFFA84B}" type="pres">
      <dgm:prSet presAssocID="{C4F2E5FB-A6EC-41B0-9FAF-92C4094E7EB8}" presName="nodeText" presStyleLbl="fgAcc1" presStyleIdx="2" presStyleCnt="5">
        <dgm:presLayoutVars>
          <dgm:bulletEnabled val="1"/>
        </dgm:presLayoutVars>
      </dgm:prSet>
      <dgm:spPr/>
    </dgm:pt>
    <dgm:pt modelId="{6EAEE6F4-F3E6-4422-90BA-4AE8942353EB}" type="pres">
      <dgm:prSet presAssocID="{24925FAF-4FF4-48D2-83A9-8A7539A6AE79}" presName="sibTransComposite" presStyleCnt="0"/>
      <dgm:spPr/>
    </dgm:pt>
    <dgm:pt modelId="{18BF2889-BD73-4117-91C7-08424B0B4C15}" type="pres">
      <dgm:prSet presAssocID="{4EC07A09-1C71-4C87-9E7A-0D7CAC24DE02}" presName="compositeNode" presStyleCnt="0"/>
      <dgm:spPr/>
    </dgm:pt>
    <dgm:pt modelId="{9C226299-FBBD-4948-B010-7B09898B64A2}" type="pres">
      <dgm:prSet presAssocID="{4EC07A09-1C71-4C87-9E7A-0D7CAC24DE02}" presName="parTx" presStyleLbl="node1" presStyleIdx="0" presStyleCnt="0">
        <dgm:presLayoutVars>
          <dgm:chMax val="0"/>
          <dgm:chPref val="0"/>
          <dgm:bulletEnabled val="1"/>
        </dgm:presLayoutVars>
      </dgm:prSet>
      <dgm:spPr/>
    </dgm:pt>
    <dgm:pt modelId="{CE6D715D-CDC2-4353-AD9D-1CAEA4B0762F}" type="pres">
      <dgm:prSet presAssocID="{4EC07A09-1C71-4C87-9E7A-0D7CAC24DE02}" presName="parSh" presStyleCnt="0"/>
      <dgm:spPr/>
    </dgm:pt>
    <dgm:pt modelId="{39E65E15-B193-4AC3-8035-DC7B4317EA8C}" type="pres">
      <dgm:prSet presAssocID="{4EC07A09-1C71-4C87-9E7A-0D7CAC24DE02}" presName="lineNode" presStyleLbl="alignNode1" presStyleIdx="9" presStyleCnt="15"/>
      <dgm:spPr/>
    </dgm:pt>
    <dgm:pt modelId="{61A2356F-758E-43E6-8B3D-86035169C7C4}" type="pres">
      <dgm:prSet presAssocID="{4EC07A09-1C71-4C87-9E7A-0D7CAC24DE02}" presName="lineArrowNode" presStyleLbl="alignNode1" presStyleIdx="10" presStyleCnt="15"/>
      <dgm:spPr/>
    </dgm:pt>
    <dgm:pt modelId="{656906A9-8D6E-4664-87BA-061D8877E956}" type="pres">
      <dgm:prSet presAssocID="{07617463-E945-46B4-9417-0DF2A6878D26}" presName="sibTransNodeCircle" presStyleLbl="alignNode1" presStyleIdx="11" presStyleCnt="15">
        <dgm:presLayoutVars>
          <dgm:chMax val="0"/>
          <dgm:bulletEnabled/>
        </dgm:presLayoutVars>
      </dgm:prSet>
      <dgm:spPr/>
    </dgm:pt>
    <dgm:pt modelId="{3B76155E-AF69-4197-903D-9E4F3CDE5AB5}" type="pres">
      <dgm:prSet presAssocID="{07617463-E945-46B4-9417-0DF2A6878D26}" presName="spacerBetweenCircleAndCallout" presStyleCnt="0">
        <dgm:presLayoutVars/>
      </dgm:prSet>
      <dgm:spPr/>
    </dgm:pt>
    <dgm:pt modelId="{AB18EDDB-E2AC-4BC8-9106-8E2CBFC4A98C}" type="pres">
      <dgm:prSet presAssocID="{07617463-E945-46B4-9417-0DF2A6878D26}" presName="verticalConnector" presStyleLbl="alignAccFollowNode1" presStyleIdx="3" presStyleCnt="5"/>
      <dgm:spPr/>
    </dgm:pt>
    <dgm:pt modelId="{5430F877-7030-4AEC-B15F-1A64BAD63145}" type="pres">
      <dgm:prSet presAssocID="{4EC07A09-1C71-4C87-9E7A-0D7CAC24DE02}" presName="nodeText" presStyleLbl="fgAcc1" presStyleIdx="3" presStyleCnt="5">
        <dgm:presLayoutVars>
          <dgm:bulletEnabled val="1"/>
        </dgm:presLayoutVars>
      </dgm:prSet>
      <dgm:spPr/>
    </dgm:pt>
    <dgm:pt modelId="{1DD9B918-70C1-4EE9-B972-1C0EBD9D8E27}" type="pres">
      <dgm:prSet presAssocID="{07617463-E945-46B4-9417-0DF2A6878D26}" presName="sibTransComposite" presStyleCnt="0"/>
      <dgm:spPr/>
    </dgm:pt>
    <dgm:pt modelId="{63AB97AC-742A-4154-85C2-50D569226BB3}" type="pres">
      <dgm:prSet presAssocID="{77241257-9DFA-4F5A-BC41-E4CC9A379210}" presName="compositeNode" presStyleCnt="0"/>
      <dgm:spPr/>
    </dgm:pt>
    <dgm:pt modelId="{772DCDA6-56F4-4FF4-B448-DC2A8292895F}" type="pres">
      <dgm:prSet presAssocID="{77241257-9DFA-4F5A-BC41-E4CC9A379210}" presName="parTx" presStyleLbl="node1" presStyleIdx="0" presStyleCnt="0">
        <dgm:presLayoutVars>
          <dgm:chMax val="0"/>
          <dgm:chPref val="0"/>
          <dgm:bulletEnabled val="1"/>
        </dgm:presLayoutVars>
      </dgm:prSet>
      <dgm:spPr/>
    </dgm:pt>
    <dgm:pt modelId="{042C5A7D-99B7-4F40-84FF-E62EE970B9BA}" type="pres">
      <dgm:prSet presAssocID="{77241257-9DFA-4F5A-BC41-E4CC9A379210}" presName="parSh" presStyleCnt="0"/>
      <dgm:spPr/>
    </dgm:pt>
    <dgm:pt modelId="{47BFB0FF-1F1E-4AB1-A86D-6368B06E8028}" type="pres">
      <dgm:prSet presAssocID="{77241257-9DFA-4F5A-BC41-E4CC9A379210}" presName="lineNode" presStyleLbl="alignNode1" presStyleIdx="12" presStyleCnt="15"/>
      <dgm:spPr/>
    </dgm:pt>
    <dgm:pt modelId="{8A81CBF6-3B90-4327-A69A-1FB9A0B77B04}" type="pres">
      <dgm:prSet presAssocID="{77241257-9DFA-4F5A-BC41-E4CC9A379210}" presName="lineArrowNode" presStyleLbl="alignNode1" presStyleIdx="13" presStyleCnt="15"/>
      <dgm:spPr/>
    </dgm:pt>
    <dgm:pt modelId="{916DF66B-0CD6-4D7B-8073-B0D333F91A98}" type="pres">
      <dgm:prSet presAssocID="{F0282C0B-4098-4FA6-B2DC-5101A6FA7168}" presName="sibTransNodeCircle" presStyleLbl="alignNode1" presStyleIdx="14" presStyleCnt="15">
        <dgm:presLayoutVars>
          <dgm:chMax val="0"/>
          <dgm:bulletEnabled/>
        </dgm:presLayoutVars>
      </dgm:prSet>
      <dgm:spPr/>
    </dgm:pt>
    <dgm:pt modelId="{27602276-8525-4E6A-975D-59B7B1261F82}" type="pres">
      <dgm:prSet presAssocID="{F0282C0B-4098-4FA6-B2DC-5101A6FA7168}" presName="spacerBetweenCircleAndCallout" presStyleCnt="0">
        <dgm:presLayoutVars/>
      </dgm:prSet>
      <dgm:spPr/>
    </dgm:pt>
    <dgm:pt modelId="{5408EA47-7D79-488F-959A-CB7846201C5A}" type="pres">
      <dgm:prSet presAssocID="{F0282C0B-4098-4FA6-B2DC-5101A6FA7168}" presName="verticalConnector" presStyleLbl="alignAccFollowNode1" presStyleIdx="4" presStyleCnt="5"/>
      <dgm:spPr/>
    </dgm:pt>
    <dgm:pt modelId="{97764AC7-A4C3-45EE-9D20-FA9EAD32F222}" type="pres">
      <dgm:prSet presAssocID="{77241257-9DFA-4F5A-BC41-E4CC9A379210}" presName="nodeText" presStyleLbl="fgAcc1" presStyleIdx="4" presStyleCnt="5">
        <dgm:presLayoutVars>
          <dgm:bulletEnabled val="1"/>
        </dgm:presLayoutVars>
      </dgm:prSet>
      <dgm:spPr/>
    </dgm:pt>
  </dgm:ptLst>
  <dgm:cxnLst>
    <dgm:cxn modelId="{EC0DD403-077C-4C54-917D-9D0BCB840B19}" type="presOf" srcId="{77241257-9DFA-4F5A-BC41-E4CC9A379210}" destId="{8A81CBF6-3B90-4327-A69A-1FB9A0B77B04}" srcOrd="0" destOrd="0" presId="urn:microsoft.com/office/officeart/2024/layout/NumberedLinearArrowProcess"/>
    <dgm:cxn modelId="{994DB504-0379-4EEC-B40A-995859C9F17B}" srcId="{93E6FA85-F6E0-4109-B559-EA5F719AD125}" destId="{77241257-9DFA-4F5A-BC41-E4CC9A379210}" srcOrd="4" destOrd="0" parTransId="{0EA7B9C2-C864-4A71-AC13-F320160E9C2C}" sibTransId="{F0282C0B-4098-4FA6-B2DC-5101A6FA7168}"/>
    <dgm:cxn modelId="{32BCE605-143C-4A5E-B84C-EEA6467C389E}" type="presOf" srcId="{8D789B7A-CA00-4A2D-989B-CB0A140DEBBF}" destId="{85810FA8-74EC-48DE-AFB7-BB9D44987A50}" srcOrd="0" destOrd="0" presId="urn:microsoft.com/office/officeart/2024/layout/NumberedLinearArrowProcess"/>
    <dgm:cxn modelId="{02C16C15-581F-4146-8DD0-108893750C3B}" srcId="{93E6FA85-F6E0-4109-B559-EA5F719AD125}" destId="{C4F2E5FB-A6EC-41B0-9FAF-92C4094E7EB8}" srcOrd="2" destOrd="0" parTransId="{44186D02-6B5D-4E96-8964-FCA6E5053FD4}" sibTransId="{24925FAF-4FF4-48D2-83A9-8A7539A6AE79}"/>
    <dgm:cxn modelId="{67F1F215-852B-4E8E-BAF8-99257C0C992D}" type="presOf" srcId="{B0ABD6A1-B51E-4E46-BAB7-2965FACF5006}" destId="{0180E11D-F62A-4F05-8936-78AA1055E3A4}" srcOrd="0" destOrd="0" presId="urn:microsoft.com/office/officeart/2024/layout/NumberedLinearArrowProcess"/>
    <dgm:cxn modelId="{85E1712F-4D99-4601-8EDF-124E20E7F16C}" type="presOf" srcId="{4EC07A09-1C71-4C87-9E7A-0D7CAC24DE02}" destId="{61A2356F-758E-43E6-8B3D-86035169C7C4}" srcOrd="0" destOrd="0" presId="urn:microsoft.com/office/officeart/2024/layout/NumberedLinearArrowProcess"/>
    <dgm:cxn modelId="{7517F333-8D26-4EDF-A194-F3BDAB155386}" type="presOf" srcId="{93E6FA85-F6E0-4109-B559-EA5F719AD125}" destId="{6FCAF666-DC6D-4425-836B-B08807960A54}" srcOrd="0" destOrd="0" presId="urn:microsoft.com/office/officeart/2024/layout/NumberedLinearArrowProcess"/>
    <dgm:cxn modelId="{3B9F8843-BB94-4769-8F58-98EEA20C0929}" type="presOf" srcId="{07617463-E945-46B4-9417-0DF2A6878D26}" destId="{656906A9-8D6E-4664-87BA-061D8877E956}" srcOrd="0" destOrd="0" presId="urn:microsoft.com/office/officeart/2024/layout/NumberedLinearArrowProcess"/>
    <dgm:cxn modelId="{BD5EBB65-DADB-466A-B9F2-E16548ABC222}" type="presOf" srcId="{8D789B7A-CA00-4A2D-989B-CB0A140DEBBF}" destId="{68276F92-2FCF-4EDD-87D1-EAF2CEEE5E55}" srcOrd="1" destOrd="0" presId="urn:microsoft.com/office/officeart/2024/layout/NumberedLinearArrowProcess"/>
    <dgm:cxn modelId="{57608A6F-73D2-4A57-B59B-D6F795216967}" type="presOf" srcId="{C1AC10E7-1840-4CC8-8CD5-D4564684FE19}" destId="{971CEFB6-344A-419A-80BB-96E576018BA6}" srcOrd="0" destOrd="0" presId="urn:microsoft.com/office/officeart/2024/layout/NumberedLinearArrowProcess"/>
    <dgm:cxn modelId="{FB04E270-2747-4C28-A731-46089D4EE149}" type="presOf" srcId="{24925FAF-4FF4-48D2-83A9-8A7539A6AE79}" destId="{8C96A7FF-AE80-45BC-B2B4-72970DD7C3AD}" srcOrd="0" destOrd="0" presId="urn:microsoft.com/office/officeart/2024/layout/NumberedLinearArrowProcess"/>
    <dgm:cxn modelId="{BFDE5976-A09F-4CF3-B441-D96858F9F1A0}" type="presOf" srcId="{151A9F68-1066-43CC-8869-F810C64C4A8E}" destId="{E81FA99F-19B1-44AE-8E02-A559B63BB7B4}" srcOrd="1" destOrd="0" presId="urn:microsoft.com/office/officeart/2024/layout/NumberedLinearArrowProcess"/>
    <dgm:cxn modelId="{DB2DBB84-CF57-434A-82AD-37CCEBCD93BD}" srcId="{93E6FA85-F6E0-4109-B559-EA5F719AD125}" destId="{151A9F68-1066-43CC-8869-F810C64C4A8E}" srcOrd="0" destOrd="0" parTransId="{01797CD7-A418-4C86-8BDF-C3A3CEC86A24}" sibTransId="{C1AC10E7-1840-4CC8-8CD5-D4564684FE19}"/>
    <dgm:cxn modelId="{998C2788-97A7-4307-AB3D-1030919DCFDE}" srcId="{93E6FA85-F6E0-4109-B559-EA5F719AD125}" destId="{8D789B7A-CA00-4A2D-989B-CB0A140DEBBF}" srcOrd="1" destOrd="0" parTransId="{31A22AC1-D07F-480E-B4EE-A318D74208E6}" sibTransId="{B0ABD6A1-B51E-4E46-BAB7-2965FACF5006}"/>
    <dgm:cxn modelId="{7C1EDA8A-B912-4C34-A2C0-2B22BC2BBBD2}" type="presOf" srcId="{4EC07A09-1C71-4C87-9E7A-0D7CAC24DE02}" destId="{5430F877-7030-4AEC-B15F-1A64BAD63145}" srcOrd="1" destOrd="0" presId="urn:microsoft.com/office/officeart/2024/layout/NumberedLinearArrowProcess"/>
    <dgm:cxn modelId="{6A9B6ABB-A6E4-4D1B-8D66-AED2E77D680C}" srcId="{93E6FA85-F6E0-4109-B559-EA5F719AD125}" destId="{4EC07A09-1C71-4C87-9E7A-0D7CAC24DE02}" srcOrd="3" destOrd="0" parTransId="{1E57B8F0-1F33-4428-B784-EF29D5AA4DED}" sibTransId="{07617463-E945-46B4-9417-0DF2A6878D26}"/>
    <dgm:cxn modelId="{5BFC5EBD-689A-44FF-87F0-F4F94D21F90A}" type="presOf" srcId="{77241257-9DFA-4F5A-BC41-E4CC9A379210}" destId="{97764AC7-A4C3-45EE-9D20-FA9EAD32F222}" srcOrd="1" destOrd="0" presId="urn:microsoft.com/office/officeart/2024/layout/NumberedLinearArrowProcess"/>
    <dgm:cxn modelId="{C548C8E0-11C4-4322-BD27-A74D4FC4E812}" type="presOf" srcId="{151A9F68-1066-43CC-8869-F810C64C4A8E}" destId="{A53BE494-D665-4AEB-93CC-C3CF465F94C8}" srcOrd="0" destOrd="0" presId="urn:microsoft.com/office/officeart/2024/layout/NumberedLinearArrowProcess"/>
    <dgm:cxn modelId="{297D0EEC-996D-49C5-A1C5-D9CC5BBFF6B6}" type="presOf" srcId="{F0282C0B-4098-4FA6-B2DC-5101A6FA7168}" destId="{916DF66B-0CD6-4D7B-8073-B0D333F91A98}" srcOrd="0" destOrd="0" presId="urn:microsoft.com/office/officeart/2024/layout/NumberedLinearArrowProcess"/>
    <dgm:cxn modelId="{A25CACF1-6540-45A0-B38B-4520679EA13F}" type="presOf" srcId="{C4F2E5FB-A6EC-41B0-9FAF-92C4094E7EB8}" destId="{5364B1D6-064C-48C2-8C03-CF159FFFA84B}" srcOrd="1" destOrd="0" presId="urn:microsoft.com/office/officeart/2024/layout/NumberedLinearArrowProcess"/>
    <dgm:cxn modelId="{F296D2F3-3DE3-4A6B-8D5D-6B0F6D560CF9}" type="presOf" srcId="{C4F2E5FB-A6EC-41B0-9FAF-92C4094E7EB8}" destId="{F3DF0FA9-5CC5-4E91-B1A1-21EA79EED362}" srcOrd="0" destOrd="0" presId="urn:microsoft.com/office/officeart/2024/layout/NumberedLinearArrowProcess"/>
    <dgm:cxn modelId="{1580477A-2C54-4634-B7D3-98DD630E4F9C}" type="presParOf" srcId="{6FCAF666-DC6D-4425-836B-B08807960A54}" destId="{299A4F7E-6C4D-4E9D-824A-8F5FBE0A8DF9}" srcOrd="0" destOrd="0" presId="urn:microsoft.com/office/officeart/2024/layout/NumberedLinearArrowProcess"/>
    <dgm:cxn modelId="{1F8D705E-F465-48DC-90BC-D9EACA25A7EF}" type="presParOf" srcId="{299A4F7E-6C4D-4E9D-824A-8F5FBE0A8DF9}" destId="{D34DB1D6-61AF-418E-B9BE-0C171F44C800}" srcOrd="0" destOrd="0" presId="urn:microsoft.com/office/officeart/2024/layout/NumberedLinearArrowProcess"/>
    <dgm:cxn modelId="{8A5E9A60-A6C4-4CB9-AB55-F004EE91315D}" type="presParOf" srcId="{299A4F7E-6C4D-4E9D-824A-8F5FBE0A8DF9}" destId="{F00AFF3B-908B-49ED-9C1F-44DCCF0AC917}" srcOrd="1" destOrd="0" presId="urn:microsoft.com/office/officeart/2024/layout/NumberedLinearArrowProcess"/>
    <dgm:cxn modelId="{043E2174-28E5-4DEF-9E09-FCA286D09E85}" type="presParOf" srcId="{F00AFF3B-908B-49ED-9C1F-44DCCF0AC917}" destId="{2DF06868-B638-446E-BEBA-5FEC860A81D3}" srcOrd="0" destOrd="0" presId="urn:microsoft.com/office/officeart/2024/layout/NumberedLinearArrowProcess"/>
    <dgm:cxn modelId="{201715CA-099A-4A9A-AE6C-FA3C48069850}" type="presParOf" srcId="{F00AFF3B-908B-49ED-9C1F-44DCCF0AC917}" destId="{A53BE494-D665-4AEB-93CC-C3CF465F94C8}" srcOrd="1" destOrd="0" presId="urn:microsoft.com/office/officeart/2024/layout/NumberedLinearArrowProcess"/>
    <dgm:cxn modelId="{FF83D6B8-F830-471A-A255-2E1AA50C2C08}" type="presParOf" srcId="{F00AFF3B-908B-49ED-9C1F-44DCCF0AC917}" destId="{971CEFB6-344A-419A-80BB-96E576018BA6}" srcOrd="2" destOrd="0" presId="urn:microsoft.com/office/officeart/2024/layout/NumberedLinearArrowProcess"/>
    <dgm:cxn modelId="{88FED51E-59F4-47B1-B1A7-DE04F8E7091B}" type="presParOf" srcId="{F00AFF3B-908B-49ED-9C1F-44DCCF0AC917}" destId="{00A75F2D-5519-4C5C-AC7D-82F7DE35908C}" srcOrd="3" destOrd="0" presId="urn:microsoft.com/office/officeart/2024/layout/NumberedLinearArrowProcess"/>
    <dgm:cxn modelId="{B1CC8F5F-9477-4794-8688-EE1C2718BD3C}" type="presParOf" srcId="{F00AFF3B-908B-49ED-9C1F-44DCCF0AC917}" destId="{B6777827-A0EC-4728-A9EB-82F93E9943CA}" srcOrd="4" destOrd="0" presId="urn:microsoft.com/office/officeart/2024/layout/NumberedLinearArrowProcess"/>
    <dgm:cxn modelId="{4A85430D-CC8B-4A27-8D2B-C3E32018D69D}" type="presParOf" srcId="{299A4F7E-6C4D-4E9D-824A-8F5FBE0A8DF9}" destId="{E81FA99F-19B1-44AE-8E02-A559B63BB7B4}" srcOrd="2" destOrd="0" presId="urn:microsoft.com/office/officeart/2024/layout/NumberedLinearArrowProcess"/>
    <dgm:cxn modelId="{8F1D6FB9-8D89-49DF-ABD8-5E3B24DB5D12}" type="presParOf" srcId="{6FCAF666-DC6D-4425-836B-B08807960A54}" destId="{543F02F5-726E-48E1-AEA8-3DF99230F776}" srcOrd="1" destOrd="0" presId="urn:microsoft.com/office/officeart/2024/layout/NumberedLinearArrowProcess"/>
    <dgm:cxn modelId="{DEADD641-BB11-42CB-8788-567D5CD54669}" type="presParOf" srcId="{6FCAF666-DC6D-4425-836B-B08807960A54}" destId="{6B4CB246-4728-4CF6-9304-13482E845899}" srcOrd="2" destOrd="0" presId="urn:microsoft.com/office/officeart/2024/layout/NumberedLinearArrowProcess"/>
    <dgm:cxn modelId="{93470BB5-5AB5-44D3-BA28-357BF1517358}" type="presParOf" srcId="{6B4CB246-4728-4CF6-9304-13482E845899}" destId="{3CFBE20C-692E-49D2-97CC-0A2BD616924E}" srcOrd="0" destOrd="0" presId="urn:microsoft.com/office/officeart/2024/layout/NumberedLinearArrowProcess"/>
    <dgm:cxn modelId="{A7949324-1501-4FE9-B0A2-B6B582D51559}" type="presParOf" srcId="{6B4CB246-4728-4CF6-9304-13482E845899}" destId="{0862C674-D8AE-422D-8E59-FC9C24D8D5C3}" srcOrd="1" destOrd="0" presId="urn:microsoft.com/office/officeart/2024/layout/NumberedLinearArrowProcess"/>
    <dgm:cxn modelId="{6F40F600-3EC9-4611-9986-84A3FAC013ED}" type="presParOf" srcId="{0862C674-D8AE-422D-8E59-FC9C24D8D5C3}" destId="{1F5CED4E-92DD-4A4F-9B8F-E614BDBF1230}" srcOrd="0" destOrd="0" presId="urn:microsoft.com/office/officeart/2024/layout/NumberedLinearArrowProcess"/>
    <dgm:cxn modelId="{45FBE657-835C-404A-88AE-B86B85F8B7C0}" type="presParOf" srcId="{0862C674-D8AE-422D-8E59-FC9C24D8D5C3}" destId="{85810FA8-74EC-48DE-AFB7-BB9D44987A50}" srcOrd="1" destOrd="0" presId="urn:microsoft.com/office/officeart/2024/layout/NumberedLinearArrowProcess"/>
    <dgm:cxn modelId="{6BE29D69-2188-402D-86D0-137731BEF379}" type="presParOf" srcId="{0862C674-D8AE-422D-8E59-FC9C24D8D5C3}" destId="{0180E11D-F62A-4F05-8936-78AA1055E3A4}" srcOrd="2" destOrd="0" presId="urn:microsoft.com/office/officeart/2024/layout/NumberedLinearArrowProcess"/>
    <dgm:cxn modelId="{28E955AE-DDB6-417A-B9EC-75356977D8AD}" type="presParOf" srcId="{0862C674-D8AE-422D-8E59-FC9C24D8D5C3}" destId="{8F1CF14A-BDE9-4C8C-9972-44B87966CE35}" srcOrd="3" destOrd="0" presId="urn:microsoft.com/office/officeart/2024/layout/NumberedLinearArrowProcess"/>
    <dgm:cxn modelId="{4AC62BB9-196A-4DD0-9CFB-C59B43BE8F89}" type="presParOf" srcId="{0862C674-D8AE-422D-8E59-FC9C24D8D5C3}" destId="{0FF33E4A-1F8C-4E6A-A8CD-66D5F3600007}" srcOrd="4" destOrd="0" presId="urn:microsoft.com/office/officeart/2024/layout/NumberedLinearArrowProcess"/>
    <dgm:cxn modelId="{FF3CA48C-D1C0-45F1-A682-724568A7EA4B}" type="presParOf" srcId="{6B4CB246-4728-4CF6-9304-13482E845899}" destId="{68276F92-2FCF-4EDD-87D1-EAF2CEEE5E55}" srcOrd="2" destOrd="0" presId="urn:microsoft.com/office/officeart/2024/layout/NumberedLinearArrowProcess"/>
    <dgm:cxn modelId="{FF9EB2B9-699C-4887-9385-FD664A3416EC}" type="presParOf" srcId="{6FCAF666-DC6D-4425-836B-B08807960A54}" destId="{467850FB-9C65-4F09-AFC7-DCE58A3E2513}" srcOrd="3" destOrd="0" presId="urn:microsoft.com/office/officeart/2024/layout/NumberedLinearArrowProcess"/>
    <dgm:cxn modelId="{43FCBFA7-E399-4B89-A3CB-791409538ED9}" type="presParOf" srcId="{6FCAF666-DC6D-4425-836B-B08807960A54}" destId="{1B1D84FF-2135-48C8-B3E8-B496A3CC3AD0}" srcOrd="4" destOrd="0" presId="urn:microsoft.com/office/officeart/2024/layout/NumberedLinearArrowProcess"/>
    <dgm:cxn modelId="{6CCDD25A-D371-45CA-867C-4F77FB90B1B4}" type="presParOf" srcId="{1B1D84FF-2135-48C8-B3E8-B496A3CC3AD0}" destId="{7945FE21-2549-4643-AE7B-532C832C1DB3}" srcOrd="0" destOrd="0" presId="urn:microsoft.com/office/officeart/2024/layout/NumberedLinearArrowProcess"/>
    <dgm:cxn modelId="{0C9D9E52-A71F-452C-828F-2C514A317C8B}" type="presParOf" srcId="{1B1D84FF-2135-48C8-B3E8-B496A3CC3AD0}" destId="{DACBF5C2-9FA9-410F-90C1-1FDEB51720A8}" srcOrd="1" destOrd="0" presId="urn:microsoft.com/office/officeart/2024/layout/NumberedLinearArrowProcess"/>
    <dgm:cxn modelId="{578D676F-EF52-4E8B-9BCA-396A2A7EE07C}" type="presParOf" srcId="{DACBF5C2-9FA9-410F-90C1-1FDEB51720A8}" destId="{8383E59E-5562-4EBE-BB25-1B962C3536FF}" srcOrd="0" destOrd="0" presId="urn:microsoft.com/office/officeart/2024/layout/NumberedLinearArrowProcess"/>
    <dgm:cxn modelId="{D7CC05EF-CBFA-4C91-91D9-6860DB300D3D}" type="presParOf" srcId="{DACBF5C2-9FA9-410F-90C1-1FDEB51720A8}" destId="{F3DF0FA9-5CC5-4E91-B1A1-21EA79EED362}" srcOrd="1" destOrd="0" presId="urn:microsoft.com/office/officeart/2024/layout/NumberedLinearArrowProcess"/>
    <dgm:cxn modelId="{23CDD6E9-4C82-4ADD-9AB1-07B12860CF54}" type="presParOf" srcId="{DACBF5C2-9FA9-410F-90C1-1FDEB51720A8}" destId="{8C96A7FF-AE80-45BC-B2B4-72970DD7C3AD}" srcOrd="2" destOrd="0" presId="urn:microsoft.com/office/officeart/2024/layout/NumberedLinearArrowProcess"/>
    <dgm:cxn modelId="{D4CB17B4-716B-443A-8DBD-7F4184DB6707}" type="presParOf" srcId="{DACBF5C2-9FA9-410F-90C1-1FDEB51720A8}" destId="{C0252C8C-CA47-4746-8D4B-7D4520302176}" srcOrd="3" destOrd="0" presId="urn:microsoft.com/office/officeart/2024/layout/NumberedLinearArrowProcess"/>
    <dgm:cxn modelId="{F94CDD6E-32F4-4F12-BC6D-3162ABFAF7BB}" type="presParOf" srcId="{DACBF5C2-9FA9-410F-90C1-1FDEB51720A8}" destId="{DB06568A-E744-4E43-8D5A-BDDC577106C9}" srcOrd="4" destOrd="0" presId="urn:microsoft.com/office/officeart/2024/layout/NumberedLinearArrowProcess"/>
    <dgm:cxn modelId="{47E64607-3BDC-4027-B6FA-E96A9CE3360E}" type="presParOf" srcId="{1B1D84FF-2135-48C8-B3E8-B496A3CC3AD0}" destId="{5364B1D6-064C-48C2-8C03-CF159FFFA84B}" srcOrd="2" destOrd="0" presId="urn:microsoft.com/office/officeart/2024/layout/NumberedLinearArrowProcess"/>
    <dgm:cxn modelId="{71C3031F-49A5-4AF6-A2D8-32755A08DE1C}" type="presParOf" srcId="{6FCAF666-DC6D-4425-836B-B08807960A54}" destId="{6EAEE6F4-F3E6-4422-90BA-4AE8942353EB}" srcOrd="5" destOrd="0" presId="urn:microsoft.com/office/officeart/2024/layout/NumberedLinearArrowProcess"/>
    <dgm:cxn modelId="{ECA2B85E-242B-43FD-823E-C96F9E3F72F1}" type="presParOf" srcId="{6FCAF666-DC6D-4425-836B-B08807960A54}" destId="{18BF2889-BD73-4117-91C7-08424B0B4C15}" srcOrd="6" destOrd="0" presId="urn:microsoft.com/office/officeart/2024/layout/NumberedLinearArrowProcess"/>
    <dgm:cxn modelId="{B409B8E8-CE57-45CE-87F5-28DEA2A8146E}" type="presParOf" srcId="{18BF2889-BD73-4117-91C7-08424B0B4C15}" destId="{9C226299-FBBD-4948-B010-7B09898B64A2}" srcOrd="0" destOrd="0" presId="urn:microsoft.com/office/officeart/2024/layout/NumberedLinearArrowProcess"/>
    <dgm:cxn modelId="{76B8D289-09A4-4DAA-9E73-FD7248EBA86B}" type="presParOf" srcId="{18BF2889-BD73-4117-91C7-08424B0B4C15}" destId="{CE6D715D-CDC2-4353-AD9D-1CAEA4B0762F}" srcOrd="1" destOrd="0" presId="urn:microsoft.com/office/officeart/2024/layout/NumberedLinearArrowProcess"/>
    <dgm:cxn modelId="{C2A36234-C1AE-4B63-9FAC-60F2F199B996}" type="presParOf" srcId="{CE6D715D-CDC2-4353-AD9D-1CAEA4B0762F}" destId="{39E65E15-B193-4AC3-8035-DC7B4317EA8C}" srcOrd="0" destOrd="0" presId="urn:microsoft.com/office/officeart/2024/layout/NumberedLinearArrowProcess"/>
    <dgm:cxn modelId="{BCA6A36F-682F-4377-AAB6-3908E124E1F9}" type="presParOf" srcId="{CE6D715D-CDC2-4353-AD9D-1CAEA4B0762F}" destId="{61A2356F-758E-43E6-8B3D-86035169C7C4}" srcOrd="1" destOrd="0" presId="urn:microsoft.com/office/officeart/2024/layout/NumberedLinearArrowProcess"/>
    <dgm:cxn modelId="{E0975688-F1F8-4632-AD8B-A19F0126C8C2}" type="presParOf" srcId="{CE6D715D-CDC2-4353-AD9D-1CAEA4B0762F}" destId="{656906A9-8D6E-4664-87BA-061D8877E956}" srcOrd="2" destOrd="0" presId="urn:microsoft.com/office/officeart/2024/layout/NumberedLinearArrowProcess"/>
    <dgm:cxn modelId="{DB3B11CE-196E-43CD-A38C-98A6857011B1}" type="presParOf" srcId="{CE6D715D-CDC2-4353-AD9D-1CAEA4B0762F}" destId="{3B76155E-AF69-4197-903D-9E4F3CDE5AB5}" srcOrd="3" destOrd="0" presId="urn:microsoft.com/office/officeart/2024/layout/NumberedLinearArrowProcess"/>
    <dgm:cxn modelId="{CAE4A492-EA8F-474F-AA0F-6FF6B74CB313}" type="presParOf" srcId="{CE6D715D-CDC2-4353-AD9D-1CAEA4B0762F}" destId="{AB18EDDB-E2AC-4BC8-9106-8E2CBFC4A98C}" srcOrd="4" destOrd="0" presId="urn:microsoft.com/office/officeart/2024/layout/NumberedLinearArrowProcess"/>
    <dgm:cxn modelId="{3EE60E55-4BCA-4098-9F92-7F7A163F45C5}" type="presParOf" srcId="{18BF2889-BD73-4117-91C7-08424B0B4C15}" destId="{5430F877-7030-4AEC-B15F-1A64BAD63145}" srcOrd="2" destOrd="0" presId="urn:microsoft.com/office/officeart/2024/layout/NumberedLinearArrowProcess"/>
    <dgm:cxn modelId="{F361E986-2906-4332-849B-998F6B3B7869}" type="presParOf" srcId="{6FCAF666-DC6D-4425-836B-B08807960A54}" destId="{1DD9B918-70C1-4EE9-B972-1C0EBD9D8E27}" srcOrd="7" destOrd="0" presId="urn:microsoft.com/office/officeart/2024/layout/NumberedLinearArrowProcess"/>
    <dgm:cxn modelId="{FBA33827-8E83-4676-BD3D-F719306B9BCA}" type="presParOf" srcId="{6FCAF666-DC6D-4425-836B-B08807960A54}" destId="{63AB97AC-742A-4154-85C2-50D569226BB3}" srcOrd="8" destOrd="0" presId="urn:microsoft.com/office/officeart/2024/layout/NumberedLinearArrowProcess"/>
    <dgm:cxn modelId="{6304DF22-16A1-4B2D-AAB3-932B2D18584A}" type="presParOf" srcId="{63AB97AC-742A-4154-85C2-50D569226BB3}" destId="{772DCDA6-56F4-4FF4-B448-DC2A8292895F}" srcOrd="0" destOrd="0" presId="urn:microsoft.com/office/officeart/2024/layout/NumberedLinearArrowProcess"/>
    <dgm:cxn modelId="{04209814-9C2E-4F63-8601-7F11CACAC715}" type="presParOf" srcId="{63AB97AC-742A-4154-85C2-50D569226BB3}" destId="{042C5A7D-99B7-4F40-84FF-E62EE970B9BA}" srcOrd="1" destOrd="0" presId="urn:microsoft.com/office/officeart/2024/layout/NumberedLinearArrowProcess"/>
    <dgm:cxn modelId="{756891EB-8BD3-4C9C-B36D-E28921291450}" type="presParOf" srcId="{042C5A7D-99B7-4F40-84FF-E62EE970B9BA}" destId="{47BFB0FF-1F1E-4AB1-A86D-6368B06E8028}" srcOrd="0" destOrd="0" presId="urn:microsoft.com/office/officeart/2024/layout/NumberedLinearArrowProcess"/>
    <dgm:cxn modelId="{07DCF62A-0807-45A5-8966-FD3D47E7C96A}" type="presParOf" srcId="{042C5A7D-99B7-4F40-84FF-E62EE970B9BA}" destId="{8A81CBF6-3B90-4327-A69A-1FB9A0B77B04}" srcOrd="1" destOrd="0" presId="urn:microsoft.com/office/officeart/2024/layout/NumberedLinearArrowProcess"/>
    <dgm:cxn modelId="{A8037FD4-B526-4CED-8D1B-DD7EAFE642AF}" type="presParOf" srcId="{042C5A7D-99B7-4F40-84FF-E62EE970B9BA}" destId="{916DF66B-0CD6-4D7B-8073-B0D333F91A98}" srcOrd="2" destOrd="0" presId="urn:microsoft.com/office/officeart/2024/layout/NumberedLinearArrowProcess"/>
    <dgm:cxn modelId="{07BCE7D1-A2DD-4B63-A26E-2E5011B1B7C4}" type="presParOf" srcId="{042C5A7D-99B7-4F40-84FF-E62EE970B9BA}" destId="{27602276-8525-4E6A-975D-59B7B1261F82}" srcOrd="3" destOrd="0" presId="urn:microsoft.com/office/officeart/2024/layout/NumberedLinearArrowProcess"/>
    <dgm:cxn modelId="{A2E8E644-CD2F-4260-8B8C-2602586F2CCA}" type="presParOf" srcId="{042C5A7D-99B7-4F40-84FF-E62EE970B9BA}" destId="{5408EA47-7D79-488F-959A-CB7846201C5A}" srcOrd="4" destOrd="0" presId="urn:microsoft.com/office/officeart/2024/layout/NumberedLinearArrowProcess"/>
    <dgm:cxn modelId="{E0ABCCC0-AAC7-4C1A-914C-B40D876E4CE8}" type="presParOf" srcId="{63AB97AC-742A-4154-85C2-50D569226BB3}" destId="{97764AC7-A4C3-45EE-9D20-FA9EAD32F222}" srcOrd="2" destOrd="0" presId="urn:microsoft.com/office/officeart/2024/layout/NumberedLinear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F06868-B638-446E-BEBA-5FEC860A81D3}">
      <dsp:nvSpPr>
        <dsp:cNvPr id="0" name=""/>
        <dsp:cNvSpPr/>
      </dsp:nvSpPr>
      <dsp:spPr>
        <a:xfrm>
          <a:off x="916133" y="223525"/>
          <a:ext cx="582347" cy="7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3BE494-D665-4AEB-93CC-C3CF465F94C8}">
      <dsp:nvSpPr>
        <dsp:cNvPr id="0" name=""/>
        <dsp:cNvSpPr/>
      </dsp:nvSpPr>
      <dsp:spPr>
        <a:xfrm>
          <a:off x="1448566" y="155676"/>
          <a:ext cx="76537" cy="143756"/>
        </a:xfrm>
        <a:prstGeom prst="chevron">
          <a:avLst>
            <a:gd name="adj" fmla="val 9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414" tIns="165100" rIns="26414" bIns="165100" numCol="1" spcCol="1270" anchor="t" anchorCtr="0">
          <a:noAutofit/>
        </a:bodyPr>
        <a:lstStyle/>
        <a:p>
          <a:pPr marL="0" lvl="0" indent="0" algn="ctr" defTabSz="488950">
            <a:lnSpc>
              <a:spcPct val="90000"/>
            </a:lnSpc>
            <a:spcBef>
              <a:spcPct val="0"/>
            </a:spcBef>
            <a:spcAft>
              <a:spcPct val="35000"/>
            </a:spcAft>
            <a:buNone/>
          </a:pPr>
          <a:r>
            <a:rPr lang="en-US" sz="1100" kern="1200" dirty="0"/>
            <a:t>Idea Concept</a:t>
          </a:r>
        </a:p>
      </dsp:txBody>
      <dsp:txXfrm>
        <a:off x="97749" y="812189"/>
        <a:ext cx="1470384" cy="435255"/>
      </dsp:txXfrm>
    </dsp:sp>
    <dsp:sp modelId="{971CEFB6-344A-419A-80BB-96E576018BA6}">
      <dsp:nvSpPr>
        <dsp:cNvPr id="0" name=""/>
        <dsp:cNvSpPr/>
      </dsp:nvSpPr>
      <dsp:spPr>
        <a:xfrm>
          <a:off x="609380" y="0"/>
          <a:ext cx="447121" cy="44712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51" tIns="17351" rIns="17351" bIns="17351" numCol="1" spcCol="1270" anchor="ctr" anchorCtr="0">
          <a:noAutofit/>
        </a:bodyPr>
        <a:lstStyle/>
        <a:p>
          <a:pPr marL="0" lvl="0" indent="0" algn="ctr" defTabSz="889000">
            <a:lnSpc>
              <a:spcPct val="90000"/>
            </a:lnSpc>
            <a:spcBef>
              <a:spcPct val="0"/>
            </a:spcBef>
            <a:spcAft>
              <a:spcPct val="35000"/>
            </a:spcAft>
            <a:buNone/>
          </a:pPr>
          <a:r>
            <a:rPr sz="2000" kern="1200" dirty="0"/>
            <a:t>1</a:t>
          </a:r>
        </a:p>
      </dsp:txBody>
      <dsp:txXfrm>
        <a:off x="674859" y="65479"/>
        <a:ext cx="316163" cy="316163"/>
      </dsp:txXfrm>
    </dsp:sp>
    <dsp:sp modelId="{B6777827-A0EC-4728-A9EB-82F93E9943CA}">
      <dsp:nvSpPr>
        <dsp:cNvPr id="0" name=""/>
        <dsp:cNvSpPr/>
      </dsp:nvSpPr>
      <dsp:spPr>
        <a:xfrm>
          <a:off x="832905" y="519122"/>
          <a:ext cx="72" cy="2795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1FA99F-19B1-44AE-8E02-A559B63BB7B4}">
      <dsp:nvSpPr>
        <dsp:cNvPr id="0" name=""/>
        <dsp:cNvSpPr/>
      </dsp:nvSpPr>
      <dsp:spPr>
        <a:xfrm>
          <a:off x="84208" y="798648"/>
          <a:ext cx="1497466" cy="46233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414" tIns="165100" rIns="26414" bIns="165100" numCol="1" spcCol="1270" anchor="t" anchorCtr="0">
          <a:noAutofit/>
        </a:bodyPr>
        <a:lstStyle/>
        <a:p>
          <a:pPr marL="0" lvl="0" indent="0" algn="ctr" defTabSz="488950">
            <a:lnSpc>
              <a:spcPct val="90000"/>
            </a:lnSpc>
            <a:spcBef>
              <a:spcPct val="0"/>
            </a:spcBef>
            <a:spcAft>
              <a:spcPct val="35000"/>
            </a:spcAft>
            <a:buNone/>
          </a:pPr>
          <a:r>
            <a:rPr lang="en-US" sz="1100" kern="1200" dirty="0"/>
            <a:t>Idea Concept</a:t>
          </a:r>
        </a:p>
      </dsp:txBody>
      <dsp:txXfrm>
        <a:off x="97749" y="812189"/>
        <a:ext cx="1470384" cy="435255"/>
      </dsp:txXfrm>
    </dsp:sp>
    <dsp:sp modelId="{1F5CED4E-92DD-4A4F-9B8F-E614BDBF1230}">
      <dsp:nvSpPr>
        <dsp:cNvPr id="0" name=""/>
        <dsp:cNvSpPr/>
      </dsp:nvSpPr>
      <dsp:spPr>
        <a:xfrm>
          <a:off x="1664867" y="223524"/>
          <a:ext cx="1497466"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810FA8-74EC-48DE-AFB7-BB9D44987A50}">
      <dsp:nvSpPr>
        <dsp:cNvPr id="0" name=""/>
        <dsp:cNvSpPr/>
      </dsp:nvSpPr>
      <dsp:spPr>
        <a:xfrm>
          <a:off x="3112417" y="155675"/>
          <a:ext cx="76537" cy="143756"/>
        </a:xfrm>
        <a:prstGeom prst="chevron">
          <a:avLst>
            <a:gd name="adj" fmla="val 9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414" tIns="165100" rIns="26414" bIns="165100" numCol="1" spcCol="1270" anchor="t" anchorCtr="0">
          <a:noAutofit/>
        </a:bodyPr>
        <a:lstStyle/>
        <a:p>
          <a:pPr marL="0" lvl="0" indent="0" algn="ctr" defTabSz="488950">
            <a:lnSpc>
              <a:spcPct val="90000"/>
            </a:lnSpc>
            <a:spcBef>
              <a:spcPct val="0"/>
            </a:spcBef>
            <a:spcAft>
              <a:spcPct val="35000"/>
            </a:spcAft>
            <a:buNone/>
          </a:pPr>
          <a:r>
            <a:rPr lang="en-US" sz="1100" kern="1200" dirty="0"/>
            <a:t>Planning &amp; Design</a:t>
          </a:r>
        </a:p>
      </dsp:txBody>
      <dsp:txXfrm>
        <a:off x="1761600" y="812189"/>
        <a:ext cx="1470384" cy="435255"/>
      </dsp:txXfrm>
    </dsp:sp>
    <dsp:sp modelId="{0180E11D-F62A-4F05-8936-78AA1055E3A4}">
      <dsp:nvSpPr>
        <dsp:cNvPr id="0" name=""/>
        <dsp:cNvSpPr/>
      </dsp:nvSpPr>
      <dsp:spPr>
        <a:xfrm>
          <a:off x="2273231" y="0"/>
          <a:ext cx="447121" cy="44712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51" tIns="17351" rIns="17351" bIns="17351" numCol="1" spcCol="1270" anchor="ctr" anchorCtr="0">
          <a:noAutofit/>
        </a:bodyPr>
        <a:lstStyle/>
        <a:p>
          <a:pPr marL="0" lvl="0" indent="0" algn="ctr" defTabSz="889000">
            <a:lnSpc>
              <a:spcPct val="90000"/>
            </a:lnSpc>
            <a:spcBef>
              <a:spcPct val="0"/>
            </a:spcBef>
            <a:spcAft>
              <a:spcPct val="35000"/>
            </a:spcAft>
            <a:buNone/>
          </a:pPr>
          <a:r>
            <a:rPr sz="2000" kern="1200"/>
            <a:t>2</a:t>
          </a:r>
        </a:p>
      </dsp:txBody>
      <dsp:txXfrm>
        <a:off x="2338710" y="65479"/>
        <a:ext cx="316163" cy="316163"/>
      </dsp:txXfrm>
    </dsp:sp>
    <dsp:sp modelId="{0FF33E4A-1F8C-4E6A-A8CD-66D5F3600007}">
      <dsp:nvSpPr>
        <dsp:cNvPr id="0" name=""/>
        <dsp:cNvSpPr/>
      </dsp:nvSpPr>
      <dsp:spPr>
        <a:xfrm>
          <a:off x="2496756" y="519121"/>
          <a:ext cx="72" cy="27952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276F92-2FCF-4EDD-87D1-EAF2CEEE5E55}">
      <dsp:nvSpPr>
        <dsp:cNvPr id="0" name=""/>
        <dsp:cNvSpPr/>
      </dsp:nvSpPr>
      <dsp:spPr>
        <a:xfrm>
          <a:off x="1748059" y="798648"/>
          <a:ext cx="1497466" cy="46233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414" tIns="165100" rIns="26414" bIns="165100" numCol="1" spcCol="1270" anchor="t" anchorCtr="0">
          <a:noAutofit/>
        </a:bodyPr>
        <a:lstStyle/>
        <a:p>
          <a:pPr marL="0" lvl="0" indent="0" algn="ctr" defTabSz="488950">
            <a:lnSpc>
              <a:spcPct val="90000"/>
            </a:lnSpc>
            <a:spcBef>
              <a:spcPct val="0"/>
            </a:spcBef>
            <a:spcAft>
              <a:spcPct val="35000"/>
            </a:spcAft>
            <a:buNone/>
          </a:pPr>
          <a:r>
            <a:rPr lang="en-US" sz="1100" kern="1200" dirty="0"/>
            <a:t>Planning &amp; Design</a:t>
          </a:r>
        </a:p>
      </dsp:txBody>
      <dsp:txXfrm>
        <a:off x="1761600" y="812189"/>
        <a:ext cx="1470384" cy="435255"/>
      </dsp:txXfrm>
    </dsp:sp>
    <dsp:sp modelId="{8383E59E-5562-4EBE-BB25-1B962C3536FF}">
      <dsp:nvSpPr>
        <dsp:cNvPr id="0" name=""/>
        <dsp:cNvSpPr/>
      </dsp:nvSpPr>
      <dsp:spPr>
        <a:xfrm>
          <a:off x="3328718" y="223524"/>
          <a:ext cx="1497466"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DF0FA9-5CC5-4E91-B1A1-21EA79EED362}">
      <dsp:nvSpPr>
        <dsp:cNvPr id="0" name=""/>
        <dsp:cNvSpPr/>
      </dsp:nvSpPr>
      <dsp:spPr>
        <a:xfrm>
          <a:off x="4776268" y="155675"/>
          <a:ext cx="76537" cy="143756"/>
        </a:xfrm>
        <a:prstGeom prst="chevron">
          <a:avLst>
            <a:gd name="adj" fmla="val 9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414" tIns="165100" rIns="26414" bIns="165100" numCol="1" spcCol="1270" anchor="t" anchorCtr="0">
          <a:noAutofit/>
        </a:bodyPr>
        <a:lstStyle/>
        <a:p>
          <a:pPr marL="0" lvl="0" indent="0" algn="ctr" defTabSz="488950">
            <a:lnSpc>
              <a:spcPct val="90000"/>
            </a:lnSpc>
            <a:spcBef>
              <a:spcPct val="0"/>
            </a:spcBef>
            <a:spcAft>
              <a:spcPct val="35000"/>
            </a:spcAft>
            <a:buNone/>
          </a:pPr>
          <a:r>
            <a:rPr lang="en-US" sz="1100" kern="1200" dirty="0"/>
            <a:t>Construction</a:t>
          </a:r>
        </a:p>
      </dsp:txBody>
      <dsp:txXfrm>
        <a:off x="3425451" y="812189"/>
        <a:ext cx="1470384" cy="435255"/>
      </dsp:txXfrm>
    </dsp:sp>
    <dsp:sp modelId="{8C96A7FF-AE80-45BC-B2B4-72970DD7C3AD}">
      <dsp:nvSpPr>
        <dsp:cNvPr id="0" name=""/>
        <dsp:cNvSpPr/>
      </dsp:nvSpPr>
      <dsp:spPr>
        <a:xfrm>
          <a:off x="3937083" y="0"/>
          <a:ext cx="447121" cy="44712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51" tIns="17351" rIns="17351" bIns="17351" numCol="1" spcCol="1270" anchor="ctr" anchorCtr="0">
          <a:noAutofit/>
        </a:bodyPr>
        <a:lstStyle/>
        <a:p>
          <a:pPr marL="0" lvl="0" indent="0" algn="ctr" defTabSz="889000">
            <a:lnSpc>
              <a:spcPct val="90000"/>
            </a:lnSpc>
            <a:spcBef>
              <a:spcPct val="0"/>
            </a:spcBef>
            <a:spcAft>
              <a:spcPct val="35000"/>
            </a:spcAft>
            <a:buNone/>
          </a:pPr>
          <a:r>
            <a:rPr sz="2000" kern="1200"/>
            <a:t>3</a:t>
          </a:r>
        </a:p>
      </dsp:txBody>
      <dsp:txXfrm>
        <a:off x="4002562" y="65479"/>
        <a:ext cx="316163" cy="316163"/>
      </dsp:txXfrm>
    </dsp:sp>
    <dsp:sp modelId="{DB06568A-E744-4E43-8D5A-BDDC577106C9}">
      <dsp:nvSpPr>
        <dsp:cNvPr id="0" name=""/>
        <dsp:cNvSpPr/>
      </dsp:nvSpPr>
      <dsp:spPr>
        <a:xfrm>
          <a:off x="4160608" y="519121"/>
          <a:ext cx="72" cy="27952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64B1D6-064C-48C2-8C03-CF159FFFA84B}">
      <dsp:nvSpPr>
        <dsp:cNvPr id="0" name=""/>
        <dsp:cNvSpPr/>
      </dsp:nvSpPr>
      <dsp:spPr>
        <a:xfrm>
          <a:off x="3411910" y="798648"/>
          <a:ext cx="1497466" cy="46233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414" tIns="165100" rIns="26414" bIns="165100" numCol="1" spcCol="1270" anchor="t" anchorCtr="0">
          <a:noAutofit/>
        </a:bodyPr>
        <a:lstStyle/>
        <a:p>
          <a:pPr marL="0" lvl="0" indent="0" algn="ctr" defTabSz="488950">
            <a:lnSpc>
              <a:spcPct val="90000"/>
            </a:lnSpc>
            <a:spcBef>
              <a:spcPct val="0"/>
            </a:spcBef>
            <a:spcAft>
              <a:spcPct val="35000"/>
            </a:spcAft>
            <a:buNone/>
          </a:pPr>
          <a:r>
            <a:rPr lang="en-US" sz="1100" kern="1200" dirty="0"/>
            <a:t>Construction</a:t>
          </a:r>
        </a:p>
      </dsp:txBody>
      <dsp:txXfrm>
        <a:off x="3425451" y="812189"/>
        <a:ext cx="1470384" cy="435255"/>
      </dsp:txXfrm>
    </dsp:sp>
    <dsp:sp modelId="{39E65E15-B193-4AC3-8035-DC7B4317EA8C}">
      <dsp:nvSpPr>
        <dsp:cNvPr id="0" name=""/>
        <dsp:cNvSpPr/>
      </dsp:nvSpPr>
      <dsp:spPr>
        <a:xfrm>
          <a:off x="4992569" y="223524"/>
          <a:ext cx="1497466"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A2356F-758E-43E6-8B3D-86035169C7C4}">
      <dsp:nvSpPr>
        <dsp:cNvPr id="0" name=""/>
        <dsp:cNvSpPr/>
      </dsp:nvSpPr>
      <dsp:spPr>
        <a:xfrm>
          <a:off x="6440120" y="155675"/>
          <a:ext cx="76537" cy="143756"/>
        </a:xfrm>
        <a:prstGeom prst="chevron">
          <a:avLst>
            <a:gd name="adj" fmla="val 9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414" tIns="165100" rIns="26414" bIns="165100" numCol="1" spcCol="1270" anchor="t" anchorCtr="0">
          <a:noAutofit/>
        </a:bodyPr>
        <a:lstStyle/>
        <a:p>
          <a:pPr marL="0" lvl="0" indent="0" algn="ctr" defTabSz="488950">
            <a:lnSpc>
              <a:spcPct val="90000"/>
            </a:lnSpc>
            <a:spcBef>
              <a:spcPct val="0"/>
            </a:spcBef>
            <a:spcAft>
              <a:spcPct val="35000"/>
            </a:spcAft>
            <a:buNone/>
          </a:pPr>
          <a:r>
            <a:rPr lang="en-US" sz="1100" kern="1200" dirty="0"/>
            <a:t>Operation</a:t>
          </a:r>
        </a:p>
      </dsp:txBody>
      <dsp:txXfrm>
        <a:off x="5089303" y="812189"/>
        <a:ext cx="1470384" cy="435255"/>
      </dsp:txXfrm>
    </dsp:sp>
    <dsp:sp modelId="{656906A9-8D6E-4664-87BA-061D8877E956}">
      <dsp:nvSpPr>
        <dsp:cNvPr id="0" name=""/>
        <dsp:cNvSpPr/>
      </dsp:nvSpPr>
      <dsp:spPr>
        <a:xfrm>
          <a:off x="5600934" y="0"/>
          <a:ext cx="447121" cy="44712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51" tIns="17351" rIns="17351" bIns="17351" numCol="1" spcCol="1270" anchor="ctr" anchorCtr="0">
          <a:noAutofit/>
        </a:bodyPr>
        <a:lstStyle/>
        <a:p>
          <a:pPr marL="0" lvl="0" indent="0" algn="ctr" defTabSz="889000">
            <a:lnSpc>
              <a:spcPct val="90000"/>
            </a:lnSpc>
            <a:spcBef>
              <a:spcPct val="0"/>
            </a:spcBef>
            <a:spcAft>
              <a:spcPct val="35000"/>
            </a:spcAft>
            <a:buNone/>
          </a:pPr>
          <a:r>
            <a:rPr lang="en-US" sz="2000" kern="1200"/>
            <a:t>4</a:t>
          </a:r>
        </a:p>
      </dsp:txBody>
      <dsp:txXfrm>
        <a:off x="5666413" y="65479"/>
        <a:ext cx="316163" cy="316163"/>
      </dsp:txXfrm>
    </dsp:sp>
    <dsp:sp modelId="{AB18EDDB-E2AC-4BC8-9106-8E2CBFC4A98C}">
      <dsp:nvSpPr>
        <dsp:cNvPr id="0" name=""/>
        <dsp:cNvSpPr/>
      </dsp:nvSpPr>
      <dsp:spPr>
        <a:xfrm>
          <a:off x="5824459" y="519121"/>
          <a:ext cx="72" cy="27952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30F877-7030-4AEC-B15F-1A64BAD63145}">
      <dsp:nvSpPr>
        <dsp:cNvPr id="0" name=""/>
        <dsp:cNvSpPr/>
      </dsp:nvSpPr>
      <dsp:spPr>
        <a:xfrm>
          <a:off x="5075762" y="798648"/>
          <a:ext cx="1497466" cy="46233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414" tIns="165100" rIns="26414" bIns="165100" numCol="1" spcCol="1270" anchor="t" anchorCtr="0">
          <a:noAutofit/>
        </a:bodyPr>
        <a:lstStyle/>
        <a:p>
          <a:pPr marL="0" lvl="0" indent="0" algn="ctr" defTabSz="488950">
            <a:lnSpc>
              <a:spcPct val="90000"/>
            </a:lnSpc>
            <a:spcBef>
              <a:spcPct val="0"/>
            </a:spcBef>
            <a:spcAft>
              <a:spcPct val="35000"/>
            </a:spcAft>
            <a:buNone/>
          </a:pPr>
          <a:r>
            <a:rPr lang="en-US" sz="1100" kern="1200" dirty="0"/>
            <a:t>Operation</a:t>
          </a:r>
        </a:p>
      </dsp:txBody>
      <dsp:txXfrm>
        <a:off x="5089303" y="812189"/>
        <a:ext cx="1470384" cy="435255"/>
      </dsp:txXfrm>
    </dsp:sp>
    <dsp:sp modelId="{47BFB0FF-1F1E-4AB1-A86D-6368B06E8028}">
      <dsp:nvSpPr>
        <dsp:cNvPr id="0" name=""/>
        <dsp:cNvSpPr/>
      </dsp:nvSpPr>
      <dsp:spPr>
        <a:xfrm>
          <a:off x="6656420" y="223524"/>
          <a:ext cx="831925"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6DF66B-0CD6-4D7B-8073-B0D333F91A98}">
      <dsp:nvSpPr>
        <dsp:cNvPr id="0" name=""/>
        <dsp:cNvSpPr/>
      </dsp:nvSpPr>
      <dsp:spPr>
        <a:xfrm>
          <a:off x="7264785" y="0"/>
          <a:ext cx="447121" cy="44712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51" tIns="17351" rIns="17351" bIns="17351" numCol="1" spcCol="1270" anchor="ctr" anchorCtr="0">
          <a:noAutofit/>
        </a:bodyPr>
        <a:lstStyle/>
        <a:p>
          <a:pPr marL="0" lvl="0" indent="0" algn="ctr" defTabSz="889000">
            <a:lnSpc>
              <a:spcPct val="90000"/>
            </a:lnSpc>
            <a:spcBef>
              <a:spcPct val="0"/>
            </a:spcBef>
            <a:spcAft>
              <a:spcPct val="35000"/>
            </a:spcAft>
            <a:buNone/>
          </a:pPr>
          <a:r>
            <a:rPr lang="en-US" sz="2000" kern="1200"/>
            <a:t>5</a:t>
          </a:r>
        </a:p>
      </dsp:txBody>
      <dsp:txXfrm>
        <a:off x="7330264" y="65479"/>
        <a:ext cx="316163" cy="316163"/>
      </dsp:txXfrm>
    </dsp:sp>
    <dsp:sp modelId="{5408EA47-7D79-488F-959A-CB7846201C5A}">
      <dsp:nvSpPr>
        <dsp:cNvPr id="0" name=""/>
        <dsp:cNvSpPr/>
      </dsp:nvSpPr>
      <dsp:spPr>
        <a:xfrm>
          <a:off x="7488310" y="519121"/>
          <a:ext cx="72" cy="27952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764AC7-A4C3-45EE-9D20-FA9EAD32F222}">
      <dsp:nvSpPr>
        <dsp:cNvPr id="0" name=""/>
        <dsp:cNvSpPr/>
      </dsp:nvSpPr>
      <dsp:spPr>
        <a:xfrm>
          <a:off x="6739613" y="798648"/>
          <a:ext cx="1497466" cy="46233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414" tIns="165100" rIns="26414" bIns="165100" numCol="1" spcCol="1270" anchor="t" anchorCtr="0">
          <a:noAutofit/>
        </a:bodyPr>
        <a:lstStyle/>
        <a:p>
          <a:pPr marL="0" lvl="0" indent="0" algn="ctr" defTabSz="488950">
            <a:lnSpc>
              <a:spcPct val="90000"/>
            </a:lnSpc>
            <a:spcBef>
              <a:spcPct val="0"/>
            </a:spcBef>
            <a:spcAft>
              <a:spcPct val="35000"/>
            </a:spcAft>
            <a:buNone/>
          </a:pPr>
          <a:r>
            <a:rPr lang="en-US" sz="1100" kern="1200" dirty="0"/>
            <a:t>Decommissioning</a:t>
          </a:r>
        </a:p>
      </dsp:txBody>
      <dsp:txXfrm>
        <a:off x="6753154" y="812189"/>
        <a:ext cx="1470384" cy="435255"/>
      </dsp:txXfrm>
    </dsp:sp>
  </dsp:spTree>
</dsp:drawing>
</file>

<file path=ppt/diagrams/layout1.xml><?xml version="1.0" encoding="utf-8"?>
<dgm:layoutDef xmlns:dgm="http://schemas.openxmlformats.org/drawingml/2006/diagram" xmlns:a="http://schemas.openxmlformats.org/drawingml/2006/main" uniqueId="urn:microsoft.com/office/officeart/2024/layout/NumberedLinearArrowProcess">
  <dgm:title val=""/>
  <dgm:desc val=""/>
  <dgm:catLst>
    <dgm:cat type="process" pri="1700"/>
  </dgm:catLst>
  <dgm:sampData>
    <dgm:dataModel>
      <dgm:ptLst>
        <dgm:pt modelId="0" type="doc"/>
        <dgm:pt modelId="1">
          <dgm:prSet phldr="1"/>
        </dgm:pt>
        <dgm:pt modelId="2">
          <dgm:prSet phldr="1"/>
        </dgm:pt>
        <dgm:pt modelId="3">
          <dgm:prSet phldr="1"/>
        </dgm:pt>
        <dgm:pt modelId="101" type="sibTrans" cxnId="{DB5F89FC-F657-4979-BE7D-D21ED95FAAC5}">
          <dgm:prSet phldrT="1"/>
          <dgm:t>
            <a:bodyPr/>
            <a:lstStyle/>
            <a:p>
              <a:r>
                <a:t>1</a:t>
              </a:r>
            </a:p>
          </dgm:t>
        </dgm:pt>
        <dgm:pt modelId="201" type="sibTrans" cxnId="{8471AEAA-DD21-4616-A9A0-1801F5531A4A}">
          <dgm:prSet phldrT="2"/>
          <dgm:t>
            <a:bodyPr/>
            <a:lstStyle/>
            <a:p>
              <a:r>
                <a:t>2</a:t>
              </a:r>
            </a:p>
          </dgm:t>
        </dgm:pt>
        <dgm:pt modelId="301" type="sibTrans" cxnId="{17A969EC-BFAE-4D08-AF09-11CD978EC1DA}">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0521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1D723-8F53-4F53-90B0-1982A396982E}" type="datetime1">
              <a:rPr lang="en-US" smtClean="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8733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33827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D6E202-B606-4609-B914-27C9371A1F6D}" type="datetime1">
              <a:rPr lang="en-US" smtClean="0"/>
              <a:t>9/11/2026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104950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DF0F1C-5577-4ACB-BB62-DF8F3C494C7E}" type="datetime1">
              <a:rPr lang="en-US" smtClean="0"/>
              <a:t>9/11/2026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18162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9/11/2026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14100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9/11/2026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1343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BEA474-078D-4E9B-9B14-09A87B19DC46}" type="datetime1">
              <a:rPr lang="en-US" smtClean="0"/>
              <a:t>9/11/2026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478395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9/11/2026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4874350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2A279-0833-481D-8C56-F67FD0AC6C50}" type="datetime1">
              <a:rPr lang="en-US" smtClean="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83972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87DA83-5663-4C9C-B9AA-0B40A3DAFF81}" type="datetime1">
              <a:rPr lang="en-US" smtClean="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84590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D6E202-B606-4609-B914-27C9371A1F6D}" type="datetime1">
              <a:rPr lang="en-US" smtClean="0"/>
              <a:t>9/11/2026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825772429"/>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g"/><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adr.org/industries/constructio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iccwbo.org/dispute-resolution/dispute-resolution-services/arbitration/rules-procedure/2021-arbitration-rules/?utm_source=chatgpt.com" TargetMode="External"/><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hyperlink" Target="https://www.ibanet.org/MediaHandler?id=def0807b-9fec-43ef-b624-f2cb2af7cf7b" TargetMode="External"/><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hyperlink" Target="https://web.aacei.org/resources/recommended-practices?utm_source=chatgpt.com" TargetMode="External"/><Relationship Id="rId7" Type="http://schemas.openxmlformats.org/officeDocument/2006/relationships/hyperlink" Target="https://www.gao.gov/products/gao-16-89g?utm_source=chatgpt.com" TargetMode="External"/><Relationship Id="rId2" Type="http://schemas.openxmlformats.org/officeDocument/2006/relationships/hyperlink" Target="https://sp360.asce.org/PersonifyEbusiness/Merchandise/Product-Details/productId/233135115?utm_source=chatgpt.com" TargetMode="External"/><Relationship Id="rId1" Type="http://schemas.openxmlformats.org/officeDocument/2006/relationships/slideLayout" Target="../slideLayouts/slideLayout2.xml"/><Relationship Id="rId6" Type="http://schemas.openxmlformats.org/officeDocument/2006/relationships/hyperlink" Target="https://www.acquisition.gov/gsam/552.236-15?utm_source=chatgpt.com" TargetMode="External"/><Relationship Id="rId5" Type="http://schemas.openxmlformats.org/officeDocument/2006/relationships/hyperlink" Target="https://www.scl.org.uk/resources/delay-disruption-protocol?utm_source=chatgpt.com" TargetMode="External"/><Relationship Id="rId4" Type="http://schemas.openxmlformats.org/officeDocument/2006/relationships/hyperlink" Target="https://web.aacei.org/docs/default-source/presentation-guidelines/aace-international-conference-amp-expo-technical-paper-template.docx?sfvrsn=c7b3d1b5_12&amp;utm_source=chatgpt.com" TargetMode="External"/><Relationship Id="rId9"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8" y="0"/>
            <a:ext cx="914171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5" name="Group 54">
            <a:extLst>
              <a:ext uri="{FF2B5EF4-FFF2-40B4-BE49-F238E27FC236}">
                <a16:creationId xmlns:a16="http://schemas.microsoft.com/office/drawing/2014/main" id="{519334DB-EC8F-4050-9C6E-F92B6A72DA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36" y="0"/>
            <a:ext cx="9141711" cy="6858000"/>
            <a:chOff x="-2848" y="0"/>
            <a:chExt cx="12188949" cy="6858000"/>
          </a:xfrm>
        </p:grpSpPr>
        <p:sp>
          <p:nvSpPr>
            <p:cNvPr id="22" name="Color Cover">
              <a:extLst>
                <a:ext uri="{FF2B5EF4-FFF2-40B4-BE49-F238E27FC236}">
                  <a16:creationId xmlns:a16="http://schemas.microsoft.com/office/drawing/2014/main" id="{EA01B1DD-00B6-4407-827C-3F408B773B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Color Cover">
              <a:extLst>
                <a:ext uri="{FF2B5EF4-FFF2-40B4-BE49-F238E27FC236}">
                  <a16:creationId xmlns:a16="http://schemas.microsoft.com/office/drawing/2014/main" id="{AF1D500A-77DB-437E-A54D-45B239D6D0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7" name="Group 56">
            <a:extLst>
              <a:ext uri="{FF2B5EF4-FFF2-40B4-BE49-F238E27FC236}">
                <a16:creationId xmlns:a16="http://schemas.microsoft.com/office/drawing/2014/main" id="{3F87BA2A-0B66-4DEF-A04F-2CC1722572E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8459" y="598259"/>
            <a:ext cx="8167081" cy="5680742"/>
            <a:chOff x="651279" y="598259"/>
            <a:chExt cx="10889442" cy="5680742"/>
          </a:xfrm>
        </p:grpSpPr>
        <p:sp>
          <p:nvSpPr>
            <p:cNvPr id="26" name="Color">
              <a:extLst>
                <a:ext uri="{FF2B5EF4-FFF2-40B4-BE49-F238E27FC236}">
                  <a16:creationId xmlns:a16="http://schemas.microsoft.com/office/drawing/2014/main" id="{522B2F8C-7861-41DA-AB7F-C621655E4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Color">
              <a:extLst>
                <a:ext uri="{FF2B5EF4-FFF2-40B4-BE49-F238E27FC236}">
                  <a16:creationId xmlns:a16="http://schemas.microsoft.com/office/drawing/2014/main" id="{90AE996F-5C1A-4DD0-B66D-9C837744A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9" name="Group 58">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36" y="0"/>
            <a:ext cx="9141717" cy="6858000"/>
            <a:chOff x="0" y="0"/>
            <a:chExt cx="12188952" cy="6858000"/>
          </a:xfrm>
        </p:grpSpPr>
        <p:sp>
          <p:nvSpPr>
            <p:cNvPr id="30" name="Freeform: Shape 29">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Freeform: Shape 32">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Freeform: Shape 33">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5" name="Freeform: Shape 34">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6" name="Freeform: Shape 35">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3" name="Subtitle 2">
            <a:extLst>
              <a:ext uri="{FF2B5EF4-FFF2-40B4-BE49-F238E27FC236}">
                <a16:creationId xmlns:a16="http://schemas.microsoft.com/office/drawing/2014/main" id="{44F7E27A-CE27-45EA-88A6-1CD236428C17}"/>
              </a:ext>
            </a:extLst>
          </p:cNvPr>
          <p:cNvSpPr>
            <a:spLocks noGrp="1"/>
          </p:cNvSpPr>
          <p:nvPr>
            <p:ph type="subTitle" idx="1"/>
          </p:nvPr>
        </p:nvSpPr>
        <p:spPr>
          <a:xfrm>
            <a:off x="1084998" y="822045"/>
            <a:ext cx="6946710" cy="2077328"/>
          </a:xfrm>
        </p:spPr>
        <p:txBody>
          <a:bodyPr anchor="t">
            <a:noAutofit/>
          </a:bodyPr>
          <a:lstStyle/>
          <a:p>
            <a:r>
              <a:rPr lang="es-MX" sz="3200" b="1" dirty="0">
                <a:solidFill>
                  <a:schemeClr val="bg1"/>
                </a:solidFill>
              </a:rPr>
              <a:t>The Role of Construction Experts in the Resolution of Disputes in Arbitration</a:t>
            </a:r>
            <a:br>
              <a:rPr lang="es-MX" sz="2000" dirty="0"/>
            </a:br>
            <a:endParaRPr lang="es-MX" sz="2000" dirty="0"/>
          </a:p>
          <a:p>
            <a:r>
              <a:rPr lang="es-MX" sz="2000" dirty="0">
                <a:solidFill>
                  <a:schemeClr val="bg1"/>
                </a:solidFill>
              </a:rPr>
              <a:t>Felipe Gutierrez, CCA, CRK, CFE, CIA, CRMA</a:t>
            </a:r>
            <a:br>
              <a:rPr lang="es-MX" sz="2000" dirty="0">
                <a:solidFill>
                  <a:schemeClr val="bg1"/>
                </a:solidFill>
              </a:rPr>
            </a:br>
            <a:r>
              <a:rPr lang="es-MX" sz="2000" dirty="0">
                <a:solidFill>
                  <a:schemeClr val="bg1"/>
                </a:solidFill>
              </a:rPr>
              <a:t>NACA 2026 Conference</a:t>
            </a:r>
            <a:br>
              <a:rPr lang="es-MX" sz="2000" dirty="0"/>
            </a:br>
            <a:endParaRPr lang="en-US" sz="2000" dirty="0">
              <a:solidFill>
                <a:schemeClr val="bg1"/>
              </a:solidFill>
              <a:latin typeface="Arial Black" panose="020B0A04020102020204" pitchFamily="34" charset="0"/>
            </a:endParaRPr>
          </a:p>
        </p:txBody>
      </p:sp>
      <p:pic>
        <p:nvPicPr>
          <p:cNvPr id="5" name="Picture 4">
            <a:extLst>
              <a:ext uri="{FF2B5EF4-FFF2-40B4-BE49-F238E27FC236}">
                <a16:creationId xmlns:a16="http://schemas.microsoft.com/office/drawing/2014/main" id="{63B408F9-7B85-F580-D1FB-1189FCEB46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495" y="3466464"/>
            <a:ext cx="4184891" cy="2620884"/>
          </a:xfrm>
          <a:prstGeom prst="rect">
            <a:avLst/>
          </a:prstGeom>
        </p:spPr>
      </p:pic>
      <p:pic>
        <p:nvPicPr>
          <p:cNvPr id="6" name="Imagen 5">
            <a:extLst>
              <a:ext uri="{FF2B5EF4-FFF2-40B4-BE49-F238E27FC236}">
                <a16:creationId xmlns:a16="http://schemas.microsoft.com/office/drawing/2014/main" id="{BB504331-B563-FA9D-4943-07856DADEE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2297" y="3466464"/>
            <a:ext cx="997203" cy="1299241"/>
          </a:xfrm>
          <a:prstGeom prst="rect">
            <a:avLst/>
          </a:prstGeom>
        </p:spPr>
      </p:pic>
      <p:pic>
        <p:nvPicPr>
          <p:cNvPr id="9" name="Picture 13" descr="A close up of a sign&#10;&#10;Description automatically generated">
            <a:extLst>
              <a:ext uri="{FF2B5EF4-FFF2-40B4-BE49-F238E27FC236}">
                <a16:creationId xmlns:a16="http://schemas.microsoft.com/office/drawing/2014/main" id="{A81FB35A-6CE7-113D-A9DF-F306DA24E4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7424" y="4847664"/>
            <a:ext cx="1864186" cy="1239684"/>
          </a:xfrm>
          <a:prstGeom prst="rect">
            <a:avLst/>
          </a:prstGeom>
        </p:spPr>
      </p:pic>
      <p:sp>
        <p:nvSpPr>
          <p:cNvPr id="11" name="CuadroTexto 10">
            <a:extLst>
              <a:ext uri="{FF2B5EF4-FFF2-40B4-BE49-F238E27FC236}">
                <a16:creationId xmlns:a16="http://schemas.microsoft.com/office/drawing/2014/main" id="{5F3FB784-A1A8-B14A-5C1B-ED37F82B19DA}"/>
              </a:ext>
            </a:extLst>
          </p:cNvPr>
          <p:cNvSpPr txBox="1"/>
          <p:nvPr/>
        </p:nvSpPr>
        <p:spPr>
          <a:xfrm>
            <a:off x="3706272" y="2870431"/>
            <a:ext cx="1724891" cy="461665"/>
          </a:xfrm>
          <a:prstGeom prst="rect">
            <a:avLst/>
          </a:prstGeom>
          <a:noFill/>
        </p:spPr>
        <p:txBody>
          <a:bodyPr wrap="square">
            <a:spAutoFit/>
          </a:bodyPr>
          <a:lstStyle/>
          <a:p>
            <a:pPr algn="l"/>
            <a:r>
              <a:rPr lang="en-US" sz="1200" dirty="0">
                <a:solidFill>
                  <a:schemeClr val="bg1"/>
                </a:solidFill>
              </a:rPr>
              <a:t>Circa Resort-Las Vegas</a:t>
            </a:r>
          </a:p>
          <a:p>
            <a:pPr algn="l"/>
            <a:r>
              <a:rPr lang="en-US" sz="1200" dirty="0">
                <a:solidFill>
                  <a:schemeClr val="bg1"/>
                </a:solidFill>
              </a:rPr>
              <a:t>September 15 – 16</a:t>
            </a:r>
          </a:p>
        </p:txBody>
      </p:sp>
    </p:spTree>
    <p:extLst>
      <p:ext uri="{BB962C8B-B14F-4D97-AF65-F5344CB8AC3E}">
        <p14:creationId xmlns:p14="http://schemas.microsoft.com/office/powerpoint/2010/main" val="2771685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165E094-EDED-2A10-1F63-025AA634FF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
        <p:nvSpPr>
          <p:cNvPr id="12" name="CuadroTexto 11">
            <a:extLst>
              <a:ext uri="{FF2B5EF4-FFF2-40B4-BE49-F238E27FC236}">
                <a16:creationId xmlns:a16="http://schemas.microsoft.com/office/drawing/2014/main" id="{B1DDF61C-17B4-104D-962D-A33E09B568F0}"/>
              </a:ext>
            </a:extLst>
          </p:cNvPr>
          <p:cNvSpPr txBox="1"/>
          <p:nvPr/>
        </p:nvSpPr>
        <p:spPr>
          <a:xfrm>
            <a:off x="1172479" y="610192"/>
            <a:ext cx="3733892" cy="830997"/>
          </a:xfrm>
          <a:prstGeom prst="rect">
            <a:avLst/>
          </a:prstGeom>
          <a:noFill/>
        </p:spPr>
        <p:txBody>
          <a:bodyPr wrap="square">
            <a:spAutoFit/>
          </a:bodyPr>
          <a:lstStyle/>
          <a:p>
            <a:pPr indent="0" algn="l">
              <a:buNone/>
            </a:pPr>
            <a:r>
              <a:rPr lang="es-MX" sz="2400" b="1" i="0" dirty="0" err="1">
                <a:solidFill>
                  <a:srgbClr val="0E1E3F"/>
                </a:solidFill>
                <a:effectLst/>
                <a:latin typeface="Montserrat" pitchFamily="2" charset="77"/>
              </a:rPr>
              <a:t>When</a:t>
            </a:r>
            <a:r>
              <a:rPr lang="es-MX" sz="2400" b="1" i="0" dirty="0">
                <a:solidFill>
                  <a:srgbClr val="0E1E3F"/>
                </a:solidFill>
                <a:effectLst/>
                <a:latin typeface="Montserrat" pitchFamily="2" charset="77"/>
              </a:rPr>
              <a:t> can disputes </a:t>
            </a:r>
            <a:r>
              <a:rPr lang="es-MX" sz="2400" b="1" i="0" dirty="0" err="1">
                <a:solidFill>
                  <a:srgbClr val="0E1E3F"/>
                </a:solidFill>
                <a:effectLst/>
                <a:latin typeface="Montserrat" pitchFamily="2" charset="77"/>
              </a:rPr>
              <a:t>take</a:t>
            </a:r>
            <a:r>
              <a:rPr lang="es-MX" sz="2400" b="1" i="0" dirty="0">
                <a:solidFill>
                  <a:srgbClr val="0E1E3F"/>
                </a:solidFill>
                <a:effectLst/>
                <a:latin typeface="Montserrat" pitchFamily="2" charset="77"/>
              </a:rPr>
              <a:t> place?</a:t>
            </a:r>
            <a:endParaRPr lang="es-MX" sz="2400" b="0" i="0" dirty="0">
              <a:solidFill>
                <a:srgbClr val="0E1E3F"/>
              </a:solidFill>
              <a:effectLst/>
              <a:latin typeface="Montserrat" pitchFamily="2" charset="77"/>
            </a:endParaRPr>
          </a:p>
        </p:txBody>
      </p:sp>
      <p:cxnSp>
        <p:nvCxnSpPr>
          <p:cNvPr id="14" name="Conector recto 13">
            <a:extLst>
              <a:ext uri="{FF2B5EF4-FFF2-40B4-BE49-F238E27FC236}">
                <a16:creationId xmlns:a16="http://schemas.microsoft.com/office/drawing/2014/main" id="{03520DCC-9904-DFD0-E7DD-DFF019425648}"/>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pic>
        <p:nvPicPr>
          <p:cNvPr id="16" name="Picture 2" descr="A close up of a sign&#10;&#10;Description automatically generated">
            <a:extLst>
              <a:ext uri="{FF2B5EF4-FFF2-40B4-BE49-F238E27FC236}">
                <a16:creationId xmlns:a16="http://schemas.microsoft.com/office/drawing/2014/main" id="{D6676528-A177-6B78-43EB-A4EB6E0618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graphicFrame>
        <p:nvGraphicFramePr>
          <p:cNvPr id="7" name="Diagram 6">
            <a:extLst>
              <a:ext uri="{FF2B5EF4-FFF2-40B4-BE49-F238E27FC236}">
                <a16:creationId xmlns:a16="http://schemas.microsoft.com/office/drawing/2014/main" id="{CC2BFB7A-9ED6-11F7-8BE4-E00DEF529A1B}"/>
              </a:ext>
            </a:extLst>
          </p:cNvPr>
          <p:cNvGraphicFramePr/>
          <p:nvPr>
            <p:extLst>
              <p:ext uri="{D42A27DB-BD31-4B8C-83A1-F6EECF244321}">
                <p14:modId xmlns:p14="http://schemas.microsoft.com/office/powerpoint/2010/main" val="1968492915"/>
              </p:ext>
            </p:extLst>
          </p:nvPr>
        </p:nvGraphicFramePr>
        <p:xfrm>
          <a:off x="450379" y="1611868"/>
          <a:ext cx="8321288" cy="12609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a:extLst>
              <a:ext uri="{FF2B5EF4-FFF2-40B4-BE49-F238E27FC236}">
                <a16:creationId xmlns:a16="http://schemas.microsoft.com/office/drawing/2014/main" id="{9D119003-2EE3-4BA0-2D43-56289410F87A}"/>
              </a:ext>
            </a:extLst>
          </p:cNvPr>
          <p:cNvSpPr txBox="1"/>
          <p:nvPr/>
        </p:nvSpPr>
        <p:spPr>
          <a:xfrm>
            <a:off x="451222" y="2852380"/>
            <a:ext cx="2017027" cy="738664"/>
          </a:xfrm>
          <a:prstGeom prst="rect">
            <a:avLst/>
          </a:prstGeom>
          <a:noFill/>
        </p:spPr>
        <p:txBody>
          <a:bodyPr wrap="none" rtlCol="0">
            <a:spAutoFit/>
          </a:bodyPr>
          <a:lstStyle/>
          <a:p>
            <a:pPr marL="285750" indent="-285750">
              <a:buFont typeface="Arial" panose="020B0604020202020204" pitchFamily="34" charset="0"/>
              <a:buChar char="•"/>
            </a:pPr>
            <a:r>
              <a:rPr lang="en-US" sz="1400" dirty="0"/>
              <a:t>Project viability</a:t>
            </a:r>
          </a:p>
          <a:p>
            <a:pPr marL="285750" indent="-285750">
              <a:buFont typeface="Arial" panose="020B0604020202020204" pitchFamily="34" charset="0"/>
              <a:buChar char="•"/>
            </a:pPr>
            <a:r>
              <a:rPr lang="en-US" sz="1400" dirty="0"/>
              <a:t>Funding allocations</a:t>
            </a:r>
          </a:p>
          <a:p>
            <a:pPr marL="285750" indent="-285750">
              <a:buFont typeface="Arial" panose="020B0604020202020204" pitchFamily="34" charset="0"/>
              <a:buChar char="•"/>
            </a:pPr>
            <a:r>
              <a:rPr lang="en-US" sz="1400" dirty="0"/>
              <a:t>Stakeholder interests</a:t>
            </a:r>
          </a:p>
        </p:txBody>
      </p:sp>
      <p:sp>
        <p:nvSpPr>
          <p:cNvPr id="11" name="TextBox 10">
            <a:extLst>
              <a:ext uri="{FF2B5EF4-FFF2-40B4-BE49-F238E27FC236}">
                <a16:creationId xmlns:a16="http://schemas.microsoft.com/office/drawing/2014/main" id="{2A6C9A34-84D2-3D0D-4C0B-ED8CF4CC31B8}"/>
              </a:ext>
            </a:extLst>
          </p:cNvPr>
          <p:cNvSpPr txBox="1"/>
          <p:nvPr/>
        </p:nvSpPr>
        <p:spPr>
          <a:xfrm>
            <a:off x="1831920" y="3490416"/>
            <a:ext cx="2398029" cy="738664"/>
          </a:xfrm>
          <a:prstGeom prst="rect">
            <a:avLst/>
          </a:prstGeom>
          <a:noFill/>
        </p:spPr>
        <p:txBody>
          <a:bodyPr wrap="none" rtlCol="0">
            <a:spAutoFit/>
          </a:bodyPr>
          <a:lstStyle/>
          <a:p>
            <a:pPr marL="285750" indent="-285750">
              <a:buFont typeface="Arial" panose="020B0604020202020204" pitchFamily="34" charset="0"/>
              <a:buChar char="•"/>
            </a:pPr>
            <a:r>
              <a:rPr lang="en-US" sz="1400" dirty="0"/>
              <a:t>Design changes</a:t>
            </a:r>
          </a:p>
          <a:p>
            <a:pPr marL="285750" indent="-285750">
              <a:buFont typeface="Arial" panose="020B0604020202020204" pitchFamily="34" charset="0"/>
              <a:buChar char="•"/>
            </a:pPr>
            <a:r>
              <a:rPr lang="en-US" sz="1400" dirty="0"/>
              <a:t>Budget overruns</a:t>
            </a:r>
          </a:p>
          <a:p>
            <a:pPr marL="285750" indent="-285750">
              <a:buFont typeface="Arial" panose="020B0604020202020204" pitchFamily="34" charset="0"/>
              <a:buChar char="•"/>
            </a:pPr>
            <a:r>
              <a:rPr lang="en-US" sz="1400" dirty="0"/>
              <a:t>Regulatory interpretations</a:t>
            </a:r>
          </a:p>
        </p:txBody>
      </p:sp>
      <p:sp>
        <p:nvSpPr>
          <p:cNvPr id="15" name="TextBox 14">
            <a:extLst>
              <a:ext uri="{FF2B5EF4-FFF2-40B4-BE49-F238E27FC236}">
                <a16:creationId xmlns:a16="http://schemas.microsoft.com/office/drawing/2014/main" id="{4BDF0FC0-67B1-AEB8-F123-858B94E5141E}"/>
              </a:ext>
            </a:extLst>
          </p:cNvPr>
          <p:cNvSpPr txBox="1"/>
          <p:nvPr/>
        </p:nvSpPr>
        <p:spPr>
          <a:xfrm>
            <a:off x="3207128" y="4142100"/>
            <a:ext cx="2193164" cy="738664"/>
          </a:xfrm>
          <a:prstGeom prst="rect">
            <a:avLst/>
          </a:prstGeom>
          <a:noFill/>
        </p:spPr>
        <p:txBody>
          <a:bodyPr wrap="none" rtlCol="0">
            <a:spAutoFit/>
          </a:bodyPr>
          <a:lstStyle/>
          <a:p>
            <a:pPr marL="285750" indent="-285750">
              <a:buFont typeface="Arial" panose="020B0604020202020204" pitchFamily="34" charset="0"/>
              <a:buChar char="•"/>
            </a:pPr>
            <a:r>
              <a:rPr lang="en-US" sz="1400" dirty="0"/>
              <a:t>Delays &amp; schedule</a:t>
            </a:r>
          </a:p>
          <a:p>
            <a:pPr marL="285750" indent="-285750">
              <a:buFont typeface="Arial" panose="020B0604020202020204" pitchFamily="34" charset="0"/>
              <a:buChar char="•"/>
            </a:pPr>
            <a:r>
              <a:rPr lang="en-US" sz="1400" dirty="0"/>
              <a:t>Quality &amp; workmanship</a:t>
            </a:r>
          </a:p>
          <a:p>
            <a:pPr marL="285750" indent="-285750">
              <a:buFont typeface="Arial" panose="020B0604020202020204" pitchFamily="34" charset="0"/>
              <a:buChar char="•"/>
            </a:pPr>
            <a:r>
              <a:rPr lang="en-US" sz="1400" dirty="0"/>
              <a:t>Contractual conflicts</a:t>
            </a:r>
          </a:p>
        </p:txBody>
      </p:sp>
      <p:sp>
        <p:nvSpPr>
          <p:cNvPr id="19" name="TextBox 18">
            <a:extLst>
              <a:ext uri="{FF2B5EF4-FFF2-40B4-BE49-F238E27FC236}">
                <a16:creationId xmlns:a16="http://schemas.microsoft.com/office/drawing/2014/main" id="{F1708935-0E9F-972D-6935-1A8606089C0F}"/>
              </a:ext>
            </a:extLst>
          </p:cNvPr>
          <p:cNvSpPr txBox="1"/>
          <p:nvPr/>
        </p:nvSpPr>
        <p:spPr>
          <a:xfrm>
            <a:off x="4797191" y="4776754"/>
            <a:ext cx="2576796" cy="738664"/>
          </a:xfrm>
          <a:prstGeom prst="rect">
            <a:avLst/>
          </a:prstGeom>
          <a:noFill/>
        </p:spPr>
        <p:txBody>
          <a:bodyPr wrap="none" rtlCol="0">
            <a:spAutoFit/>
          </a:bodyPr>
          <a:lstStyle/>
          <a:p>
            <a:pPr marL="285750" indent="-285750">
              <a:buFont typeface="Arial" panose="020B0604020202020204" pitchFamily="34" charset="0"/>
              <a:buChar char="•"/>
            </a:pPr>
            <a:r>
              <a:rPr lang="en-US" sz="1400" dirty="0"/>
              <a:t>Operational inefficiency</a:t>
            </a:r>
          </a:p>
          <a:p>
            <a:pPr marL="285750" indent="-285750">
              <a:buFont typeface="Arial" panose="020B0604020202020204" pitchFamily="34" charset="0"/>
              <a:buChar char="•"/>
            </a:pPr>
            <a:r>
              <a:rPr lang="en-US" sz="1400" dirty="0"/>
              <a:t>Maintenance responsibilities</a:t>
            </a:r>
          </a:p>
          <a:p>
            <a:pPr marL="285750" indent="-285750">
              <a:buFont typeface="Arial" panose="020B0604020202020204" pitchFamily="34" charset="0"/>
              <a:buChar char="•"/>
            </a:pPr>
            <a:r>
              <a:rPr lang="en-US" sz="1400" dirty="0"/>
              <a:t>Unmet performance metrics</a:t>
            </a:r>
          </a:p>
        </p:txBody>
      </p:sp>
      <p:sp>
        <p:nvSpPr>
          <p:cNvPr id="21" name="TextBox 20">
            <a:extLst>
              <a:ext uri="{FF2B5EF4-FFF2-40B4-BE49-F238E27FC236}">
                <a16:creationId xmlns:a16="http://schemas.microsoft.com/office/drawing/2014/main" id="{93A6C224-A726-E10D-627A-49CE8271B141}"/>
              </a:ext>
            </a:extLst>
          </p:cNvPr>
          <p:cNvSpPr txBox="1"/>
          <p:nvPr/>
        </p:nvSpPr>
        <p:spPr>
          <a:xfrm>
            <a:off x="6198361" y="5439315"/>
            <a:ext cx="2230034" cy="738664"/>
          </a:xfrm>
          <a:prstGeom prst="rect">
            <a:avLst/>
          </a:prstGeom>
          <a:noFill/>
        </p:spPr>
        <p:txBody>
          <a:bodyPr wrap="none" rtlCol="0">
            <a:spAutoFit/>
          </a:bodyPr>
          <a:lstStyle/>
          <a:p>
            <a:pPr marL="285750" indent="-285750">
              <a:buFont typeface="Arial" panose="020B0604020202020204" pitchFamily="34" charset="0"/>
              <a:buChar char="•"/>
            </a:pPr>
            <a:r>
              <a:rPr lang="en-US" sz="1400" dirty="0"/>
              <a:t>Environmental liabilities</a:t>
            </a:r>
          </a:p>
          <a:p>
            <a:pPr marL="285750" indent="-285750">
              <a:buFont typeface="Arial" panose="020B0604020202020204" pitchFamily="34" charset="0"/>
              <a:buChar char="•"/>
            </a:pPr>
            <a:r>
              <a:rPr lang="en-US" sz="1400" dirty="0"/>
              <a:t>Regulatory compliance</a:t>
            </a:r>
          </a:p>
          <a:p>
            <a:pPr marL="285750" indent="-285750">
              <a:buFont typeface="Arial" panose="020B0604020202020204" pitchFamily="34" charset="0"/>
              <a:buChar char="•"/>
            </a:pPr>
            <a:r>
              <a:rPr lang="en-US" sz="1400" dirty="0"/>
              <a:t>Asset disposal methods</a:t>
            </a:r>
          </a:p>
        </p:txBody>
      </p:sp>
    </p:spTree>
    <p:extLst>
      <p:ext uri="{BB962C8B-B14F-4D97-AF65-F5344CB8AC3E}">
        <p14:creationId xmlns:p14="http://schemas.microsoft.com/office/powerpoint/2010/main" val="305805175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P spid="11" grpId="0"/>
      <p:bldP spid="15" grpId="0"/>
      <p:bldP spid="19"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4F14B779-5324-051E-776C-31DE01AE02BE}"/>
            </a:ext>
          </a:extLst>
        </p:cNvPr>
        <p:cNvGrpSpPr/>
        <p:nvPr/>
      </p:nvGrpSpPr>
      <p:grpSpPr>
        <a:xfrm>
          <a:off x="0" y="0"/>
          <a:ext cx="0" cy="0"/>
          <a:chOff x="0" y="0"/>
          <a:chExt cx="0" cy="0"/>
        </a:xfrm>
      </p:grpSpPr>
      <p:pic>
        <p:nvPicPr>
          <p:cNvPr id="3" name="Imagen 1">
            <a:extLst>
              <a:ext uri="{FF2B5EF4-FFF2-40B4-BE49-F238E27FC236}">
                <a16:creationId xmlns:a16="http://schemas.microsoft.com/office/drawing/2014/main" id="{A4C2BE8B-BA61-2B5C-B50C-068D4F6FB1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
        <p:nvSpPr>
          <p:cNvPr id="4" name="CuadroTexto 4">
            <a:extLst>
              <a:ext uri="{FF2B5EF4-FFF2-40B4-BE49-F238E27FC236}">
                <a16:creationId xmlns:a16="http://schemas.microsoft.com/office/drawing/2014/main" id="{EAE9583C-C537-7E60-2F6D-BC744AE8E20C}"/>
              </a:ext>
            </a:extLst>
          </p:cNvPr>
          <p:cNvSpPr txBox="1"/>
          <p:nvPr/>
        </p:nvSpPr>
        <p:spPr>
          <a:xfrm>
            <a:off x="849080" y="2392528"/>
            <a:ext cx="3722920" cy="2246769"/>
          </a:xfrm>
          <a:prstGeom prst="rect">
            <a:avLst/>
          </a:prstGeom>
          <a:noFill/>
        </p:spPr>
        <p:txBody>
          <a:bodyPr wrap="square">
            <a:spAutoFit/>
          </a:bodyPr>
          <a:lstStyle/>
          <a:p>
            <a:pPr marL="342900" lvl="0" indent="-342900" algn="l">
              <a:buFont typeface="Arial" panose="020B0604020202020204" pitchFamily="34" charset="0"/>
              <a:buChar char="•"/>
            </a:pPr>
            <a:r>
              <a:rPr lang="es-MX" sz="2000" b="0" i="0" dirty="0">
                <a:solidFill>
                  <a:schemeClr val="tx1"/>
                </a:solidFill>
                <a:effectLst/>
                <a:latin typeface="+mn-lt"/>
              </a:rPr>
              <a:t>Contract language</a:t>
            </a:r>
          </a:p>
          <a:p>
            <a:pPr marL="342900" lvl="0" indent="-342900" algn="l">
              <a:buFont typeface="Arial" panose="020B0604020202020204" pitchFamily="34" charset="0"/>
              <a:buChar char="•"/>
            </a:pPr>
            <a:r>
              <a:rPr lang="es-MX" sz="2000" b="0" i="0" dirty="0">
                <a:solidFill>
                  <a:schemeClr val="tx1"/>
                </a:solidFill>
                <a:effectLst/>
                <a:latin typeface="+mn-lt"/>
              </a:rPr>
              <a:t>Contemporaneous records</a:t>
            </a:r>
          </a:p>
          <a:p>
            <a:pPr marL="342900" lvl="0" indent="-342900" algn="l">
              <a:buFont typeface="Arial" panose="020B0604020202020204" pitchFamily="34" charset="0"/>
              <a:buChar char="•"/>
            </a:pPr>
            <a:r>
              <a:rPr lang="es-MX" sz="2000" b="0" i="0" dirty="0">
                <a:solidFill>
                  <a:schemeClr val="tx1"/>
                </a:solidFill>
                <a:effectLst/>
                <a:latin typeface="+mn-lt"/>
              </a:rPr>
              <a:t>Credibility of witnesses</a:t>
            </a:r>
          </a:p>
          <a:p>
            <a:pPr marL="342900" lvl="0" indent="-342900" algn="l">
              <a:buFont typeface="Arial" panose="020B0604020202020204" pitchFamily="34" charset="0"/>
              <a:buChar char="•"/>
            </a:pPr>
            <a:r>
              <a:rPr lang="es-MX" sz="2000" b="0" i="0" dirty="0">
                <a:solidFill>
                  <a:schemeClr val="tx1"/>
                </a:solidFill>
                <a:effectLst/>
                <a:latin typeface="+mn-lt"/>
              </a:rPr>
              <a:t>Quality of expert analysis</a:t>
            </a:r>
          </a:p>
          <a:p>
            <a:pPr marL="342900" lvl="0" indent="-342900" algn="l">
              <a:buFont typeface="Arial" panose="020B0604020202020204" pitchFamily="34" charset="0"/>
              <a:buChar char="•"/>
            </a:pPr>
            <a:r>
              <a:rPr lang="es-MX" sz="2000" b="0" i="0" dirty="0">
                <a:solidFill>
                  <a:schemeClr val="tx1"/>
                </a:solidFill>
                <a:effectLst/>
                <a:latin typeface="+mn-lt"/>
              </a:rPr>
              <a:t>Tribunal’s ability to understand cause, effect, and value</a:t>
            </a:r>
          </a:p>
          <a:p>
            <a:pPr marL="342900" lvl="0" indent="-342900" algn="l">
              <a:buFont typeface="Arial" panose="020B0604020202020204" pitchFamily="34" charset="0"/>
              <a:buChar char="•"/>
            </a:pPr>
            <a:endParaRPr lang="es-MX" sz="2000" b="0" i="0" dirty="0">
              <a:solidFill>
                <a:schemeClr val="tx1"/>
              </a:solidFill>
              <a:effectLst/>
              <a:latin typeface="+mn-lt"/>
            </a:endParaRPr>
          </a:p>
        </p:txBody>
      </p:sp>
      <p:sp>
        <p:nvSpPr>
          <p:cNvPr id="5" name="CuadroTexto 8">
            <a:extLst>
              <a:ext uri="{FF2B5EF4-FFF2-40B4-BE49-F238E27FC236}">
                <a16:creationId xmlns:a16="http://schemas.microsoft.com/office/drawing/2014/main" id="{35BCCF67-A216-3BAF-6FB6-B856CA71978A}"/>
              </a:ext>
            </a:extLst>
          </p:cNvPr>
          <p:cNvSpPr txBox="1"/>
          <p:nvPr/>
        </p:nvSpPr>
        <p:spPr>
          <a:xfrm>
            <a:off x="932319" y="4839058"/>
            <a:ext cx="7504759" cy="646331"/>
          </a:xfrm>
          <a:prstGeom prst="rect">
            <a:avLst/>
          </a:prstGeom>
          <a:noFill/>
        </p:spPr>
        <p:txBody>
          <a:bodyPr wrap="square">
            <a:spAutoFit/>
          </a:bodyPr>
          <a:lstStyle/>
          <a:p>
            <a:pPr indent="0" algn="l">
              <a:buNone/>
            </a:pPr>
            <a:r>
              <a:rPr lang="es-MX" sz="1600" b="1" i="0" dirty="0">
                <a:solidFill>
                  <a:srgbClr val="0E1E3F"/>
                </a:solidFill>
                <a:effectLst/>
                <a:latin typeface="Montserrat" pitchFamily="2" charset="77"/>
              </a:rPr>
              <a:t>Key message:</a:t>
            </a:r>
            <a:r>
              <a:rPr lang="es-MX" sz="1600" b="0" i="0" dirty="0">
                <a:solidFill>
                  <a:srgbClr val="0E1E3F"/>
                </a:solidFill>
                <a:effectLst/>
                <a:latin typeface="Montserrat" pitchFamily="2" charset="77"/>
              </a:rPr>
              <a:t> </a:t>
            </a:r>
            <a:r>
              <a:rPr lang="es-MX" sz="1800" b="0" i="0" dirty="0">
                <a:solidFill>
                  <a:schemeClr val="tx1"/>
                </a:solidFill>
                <a:effectLst/>
                <a:latin typeface="+mn-lt"/>
              </a:rPr>
              <a:t>Experts do not “win” cases. They help tribunals understand complex facts.</a:t>
            </a:r>
            <a:endParaRPr lang="es-MX" sz="1800" b="0" i="0" dirty="0">
              <a:solidFill>
                <a:srgbClr val="000000"/>
              </a:solidFill>
              <a:effectLst/>
              <a:latin typeface="Aptos" panose="020B0004020202020204" pitchFamily="34" charset="0"/>
            </a:endParaRPr>
          </a:p>
        </p:txBody>
      </p:sp>
      <p:sp>
        <p:nvSpPr>
          <p:cNvPr id="6" name="CuadroTexto 11">
            <a:extLst>
              <a:ext uri="{FF2B5EF4-FFF2-40B4-BE49-F238E27FC236}">
                <a16:creationId xmlns:a16="http://schemas.microsoft.com/office/drawing/2014/main" id="{06CFFC80-4390-FFB4-7D40-AA15E55E2847}"/>
              </a:ext>
            </a:extLst>
          </p:cNvPr>
          <p:cNvSpPr txBox="1"/>
          <p:nvPr/>
        </p:nvSpPr>
        <p:spPr>
          <a:xfrm>
            <a:off x="1172478" y="610192"/>
            <a:ext cx="6779942"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When a construction dispute reaches arbitration, what decides the outcome?</a:t>
            </a:r>
            <a:endParaRPr lang="es-MX" sz="2400" b="0" i="0" dirty="0">
              <a:solidFill>
                <a:srgbClr val="0E1E3F"/>
              </a:solidFill>
              <a:effectLst/>
              <a:latin typeface="Montserrat" pitchFamily="2" charset="77"/>
            </a:endParaRPr>
          </a:p>
        </p:txBody>
      </p:sp>
      <p:cxnSp>
        <p:nvCxnSpPr>
          <p:cNvPr id="9" name="Conector recto 13">
            <a:extLst>
              <a:ext uri="{FF2B5EF4-FFF2-40B4-BE49-F238E27FC236}">
                <a16:creationId xmlns:a16="http://schemas.microsoft.com/office/drawing/2014/main" id="{B9E768BC-AB95-F1FF-B0B4-A590241CABED}"/>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pic>
        <p:nvPicPr>
          <p:cNvPr id="10" name="Picture 2" descr="A close up of a sign&#10;&#10;Description automatically generated">
            <a:extLst>
              <a:ext uri="{FF2B5EF4-FFF2-40B4-BE49-F238E27FC236}">
                <a16:creationId xmlns:a16="http://schemas.microsoft.com/office/drawing/2014/main" id="{97473100-6898-F6A1-01D0-99FA1020FD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13" name="Conector recto 17">
            <a:extLst>
              <a:ext uri="{FF2B5EF4-FFF2-40B4-BE49-F238E27FC236}">
                <a16:creationId xmlns:a16="http://schemas.microsoft.com/office/drawing/2014/main" id="{90FDE3E6-7E04-2E47-608C-7313B162B81D}"/>
              </a:ext>
            </a:extLst>
          </p:cNvPr>
          <p:cNvCxnSpPr/>
          <p:nvPr/>
        </p:nvCxnSpPr>
        <p:spPr>
          <a:xfrm>
            <a:off x="849079" y="4739177"/>
            <a:ext cx="7279354" cy="0"/>
          </a:xfrm>
          <a:prstGeom prst="line">
            <a:avLst/>
          </a:prstGeom>
          <a:ln>
            <a:solidFill>
              <a:srgbClr val="0E1E3F"/>
            </a:solidFill>
          </a:ln>
        </p:spPr>
        <p:style>
          <a:lnRef idx="1">
            <a:schemeClr val="accent1"/>
          </a:lnRef>
          <a:fillRef idx="0">
            <a:schemeClr val="accent1"/>
          </a:fillRef>
          <a:effectRef idx="0">
            <a:schemeClr val="accent1"/>
          </a:effectRef>
          <a:fontRef idx="minor">
            <a:schemeClr val="tx1"/>
          </a:fontRef>
        </p:style>
      </p:cxnSp>
      <p:pic>
        <p:nvPicPr>
          <p:cNvPr id="17" name="Imagen 3">
            <a:extLst>
              <a:ext uri="{FF2B5EF4-FFF2-40B4-BE49-F238E27FC236}">
                <a16:creationId xmlns:a16="http://schemas.microsoft.com/office/drawing/2014/main" id="{3BFCE22C-F253-F068-073F-C681B021AB14}"/>
              </a:ext>
            </a:extLst>
          </p:cNvPr>
          <p:cNvPicPr>
            <a:picLocks noChangeAspect="1"/>
          </p:cNvPicPr>
          <p:nvPr/>
        </p:nvPicPr>
        <p:blipFill>
          <a:blip r:embed="rId4"/>
          <a:stretch>
            <a:fillRect/>
          </a:stretch>
        </p:blipFill>
        <p:spPr>
          <a:xfrm>
            <a:off x="5076259" y="2444953"/>
            <a:ext cx="3500693" cy="1968093"/>
          </a:xfrm>
          <a:prstGeom prst="rect">
            <a:avLst/>
          </a:prstGeom>
        </p:spPr>
      </p:pic>
    </p:spTree>
    <p:extLst>
      <p:ext uri="{BB962C8B-B14F-4D97-AF65-F5344CB8AC3E}">
        <p14:creationId xmlns:p14="http://schemas.microsoft.com/office/powerpoint/2010/main" val="59164096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0D32CA4F-5C16-54D5-CF1B-D134745EBAF2}"/>
              </a:ext>
            </a:extLst>
          </p:cNvPr>
          <p:cNvSpPr txBox="1"/>
          <p:nvPr/>
        </p:nvSpPr>
        <p:spPr>
          <a:xfrm>
            <a:off x="1550019" y="2136338"/>
            <a:ext cx="6043961" cy="3477875"/>
          </a:xfrm>
          <a:prstGeom prst="rect">
            <a:avLst/>
          </a:prstGeom>
          <a:noFill/>
        </p:spPr>
        <p:txBody>
          <a:bodyPr wrap="square">
            <a:spAutoFit/>
          </a:bodyPr>
          <a:lstStyle/>
          <a:p>
            <a:pPr indent="0" algn="l">
              <a:buNone/>
            </a:pPr>
            <a:r>
              <a:rPr lang="en-US" sz="2000" b="0" i="0" noProof="0" dirty="0">
                <a:solidFill>
                  <a:schemeClr val="tx1"/>
                </a:solidFill>
                <a:effectLst/>
                <a:latin typeface="+mn-lt"/>
              </a:rPr>
              <a:t>By the end, participants should understand:</a:t>
            </a:r>
          </a:p>
          <a:p>
            <a:pPr indent="0" algn="l">
              <a:buNone/>
            </a:pPr>
            <a:endParaRPr lang="en-US" sz="2000" b="0" i="0" noProof="0" dirty="0">
              <a:solidFill>
                <a:schemeClr val="tx1"/>
              </a:solidFill>
              <a:effectLst/>
              <a:latin typeface="+mn-lt"/>
            </a:endParaRPr>
          </a:p>
          <a:p>
            <a:pPr marL="342900" lvl="0" indent="-342900" algn="l">
              <a:buFont typeface="Arial" panose="020B0604020202020204" pitchFamily="34" charset="0"/>
              <a:buChar char="•"/>
            </a:pPr>
            <a:r>
              <a:rPr lang="en-US" sz="2000" b="0" i="0" noProof="0" dirty="0">
                <a:solidFill>
                  <a:schemeClr val="tx1"/>
                </a:solidFill>
                <a:effectLst/>
                <a:latin typeface="+mn-lt"/>
              </a:rPr>
              <a:t>Where experts fit in the arbitration process</a:t>
            </a:r>
          </a:p>
          <a:p>
            <a:pPr marL="342900" lvl="0" indent="-342900" algn="l">
              <a:buFont typeface="Arial" panose="020B0604020202020204" pitchFamily="34" charset="0"/>
              <a:buChar char="•"/>
            </a:pPr>
            <a:r>
              <a:rPr lang="en-US" sz="2000" b="0" i="0" noProof="0" dirty="0">
                <a:solidFill>
                  <a:schemeClr val="tx1"/>
                </a:solidFill>
                <a:effectLst/>
                <a:latin typeface="+mn-lt"/>
              </a:rPr>
              <a:t>How construction experts translate project records into opinions</a:t>
            </a:r>
          </a:p>
          <a:p>
            <a:pPr marL="342900" lvl="0" indent="-342900" algn="l">
              <a:buFont typeface="Arial" panose="020B0604020202020204" pitchFamily="34" charset="0"/>
              <a:buChar char="•"/>
            </a:pPr>
            <a:r>
              <a:rPr lang="en-US" sz="2000" b="0" i="0" noProof="0" dirty="0">
                <a:solidFill>
                  <a:schemeClr val="tx1"/>
                </a:solidFill>
                <a:effectLst/>
                <a:latin typeface="+mn-lt"/>
              </a:rPr>
              <a:t>Why audit evidence is critical to delay, cost, productivity, and fraud disputes</a:t>
            </a:r>
          </a:p>
          <a:p>
            <a:pPr marL="342900" lvl="0" indent="-342900" algn="l">
              <a:buFont typeface="Arial" panose="020B0604020202020204" pitchFamily="34" charset="0"/>
              <a:buChar char="•"/>
            </a:pPr>
            <a:r>
              <a:rPr lang="en-US" sz="2000" b="0" i="0" noProof="0" dirty="0">
                <a:solidFill>
                  <a:schemeClr val="tx1"/>
                </a:solidFill>
                <a:effectLst/>
                <a:latin typeface="+mn-lt"/>
              </a:rPr>
              <a:t>What makes expert evidence persuasive or vulnerable</a:t>
            </a:r>
          </a:p>
          <a:p>
            <a:pPr marL="342900" lvl="0" indent="-342900" algn="l">
              <a:buFont typeface="Arial" panose="020B0604020202020204" pitchFamily="34" charset="0"/>
              <a:buChar char="•"/>
            </a:pPr>
            <a:r>
              <a:rPr lang="en-US" sz="2000" b="0" i="0" noProof="0" dirty="0">
                <a:solidFill>
                  <a:schemeClr val="tx1"/>
                </a:solidFill>
                <a:effectLst/>
                <a:latin typeface="+mn-lt"/>
              </a:rPr>
              <a:t>How construction experts can prepare records that survive arbitration</a:t>
            </a:r>
            <a:endParaRPr lang="en-US" sz="2000" b="0" i="0" noProof="0" dirty="0">
              <a:solidFill>
                <a:srgbClr val="000000"/>
              </a:solidFill>
              <a:effectLst/>
              <a:latin typeface="Aptos" panose="020B0004020202020204" pitchFamily="34" charset="0"/>
            </a:endParaRPr>
          </a:p>
        </p:txBody>
      </p:sp>
      <p:sp>
        <p:nvSpPr>
          <p:cNvPr id="7" name="CuadroTexto 6">
            <a:extLst>
              <a:ext uri="{FF2B5EF4-FFF2-40B4-BE49-F238E27FC236}">
                <a16:creationId xmlns:a16="http://schemas.microsoft.com/office/drawing/2014/main" id="{EF0CFEA8-7D83-E896-1C54-D1FE0C7DF5DF}"/>
              </a:ext>
            </a:extLst>
          </p:cNvPr>
          <p:cNvSpPr txBox="1"/>
          <p:nvPr/>
        </p:nvSpPr>
        <p:spPr>
          <a:xfrm>
            <a:off x="1172478" y="627599"/>
            <a:ext cx="2953212"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Learning Objectives</a:t>
            </a:r>
            <a:endParaRPr lang="es-MX" sz="2400" b="0" i="0" dirty="0">
              <a:solidFill>
                <a:srgbClr val="0E1E3F"/>
              </a:solidFill>
              <a:effectLst/>
              <a:latin typeface="Montserrat" pitchFamily="2" charset="77"/>
            </a:endParaRPr>
          </a:p>
        </p:txBody>
      </p:sp>
      <p:pic>
        <p:nvPicPr>
          <p:cNvPr id="8" name="Picture 2" descr="A close up of a sign&#10;&#10;Description automatically generated">
            <a:extLst>
              <a:ext uri="{FF2B5EF4-FFF2-40B4-BE49-F238E27FC236}">
                <a16:creationId xmlns:a16="http://schemas.microsoft.com/office/drawing/2014/main" id="{30A6B012-464B-72C2-0AE1-9B44D090CE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11" name="Conector recto 10">
            <a:extLst>
              <a:ext uri="{FF2B5EF4-FFF2-40B4-BE49-F238E27FC236}">
                <a16:creationId xmlns:a16="http://schemas.microsoft.com/office/drawing/2014/main" id="{CC9DFAE5-C8AB-EB41-116D-DF290AB3C8A2}"/>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64C2810C-FFBE-21D5-18D8-7B723259DE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186464511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0297EC7-7872-0103-8A1B-51E61DB2F56A}"/>
              </a:ext>
            </a:extLst>
          </p:cNvPr>
          <p:cNvSpPr txBox="1"/>
          <p:nvPr/>
        </p:nvSpPr>
        <p:spPr>
          <a:xfrm>
            <a:off x="1320889" y="1949829"/>
            <a:ext cx="6502222" cy="2246769"/>
          </a:xfrm>
          <a:prstGeom prst="rect">
            <a:avLst/>
          </a:prstGeom>
          <a:noFill/>
        </p:spPr>
        <p:txBody>
          <a:bodyPr wrap="square">
            <a:spAutoFit/>
          </a:bodyPr>
          <a:lstStyle/>
          <a:p>
            <a:pPr indent="0" algn="l">
              <a:buNone/>
            </a:pPr>
            <a:r>
              <a:rPr lang="es-MX" sz="2000" b="0" i="0" dirty="0">
                <a:solidFill>
                  <a:schemeClr val="tx1"/>
                </a:solidFill>
                <a:effectLst/>
                <a:latin typeface="+mn-lt"/>
              </a:rPr>
              <a:t>Construction disputes often involve:</a:t>
            </a:r>
          </a:p>
          <a:p>
            <a:pPr marL="342900" lvl="0" indent="-342900" algn="l">
              <a:buFont typeface="Arial" panose="020B0604020202020204" pitchFamily="34" charset="0"/>
              <a:buChar char="•"/>
            </a:pPr>
            <a:r>
              <a:rPr lang="es-MX" sz="2000" b="0" i="0" dirty="0">
                <a:solidFill>
                  <a:schemeClr val="tx1"/>
                </a:solidFill>
                <a:effectLst/>
                <a:latin typeface="+mn-lt"/>
              </a:rPr>
              <a:t>Technical complexity</a:t>
            </a:r>
          </a:p>
          <a:p>
            <a:pPr marL="342900" lvl="0" indent="-342900" algn="l">
              <a:buFont typeface="Arial" panose="020B0604020202020204" pitchFamily="34" charset="0"/>
              <a:buChar char="•"/>
            </a:pPr>
            <a:r>
              <a:rPr lang="es-MX" sz="2000" b="0" i="0" dirty="0">
                <a:solidFill>
                  <a:schemeClr val="tx1"/>
                </a:solidFill>
                <a:effectLst/>
                <a:latin typeface="+mn-lt"/>
              </a:rPr>
              <a:t>Long project histories</a:t>
            </a:r>
          </a:p>
          <a:p>
            <a:pPr marL="342900" lvl="0" indent="-342900" algn="l">
              <a:buFont typeface="Arial" panose="020B0604020202020204" pitchFamily="34" charset="0"/>
              <a:buChar char="•"/>
            </a:pPr>
            <a:r>
              <a:rPr lang="es-MX" sz="2000" b="0" i="0" dirty="0">
                <a:solidFill>
                  <a:schemeClr val="tx1"/>
                </a:solidFill>
                <a:effectLst/>
                <a:latin typeface="+mn-lt"/>
              </a:rPr>
              <a:t>Thousands of records</a:t>
            </a:r>
          </a:p>
          <a:p>
            <a:pPr marL="342900" lvl="0" indent="-342900" algn="l">
              <a:buFont typeface="Arial" panose="020B0604020202020204" pitchFamily="34" charset="0"/>
              <a:buChar char="•"/>
            </a:pPr>
            <a:r>
              <a:rPr lang="es-MX" sz="2000" b="0" i="0" dirty="0">
                <a:solidFill>
                  <a:schemeClr val="tx1"/>
                </a:solidFill>
                <a:effectLst/>
                <a:latin typeface="+mn-lt"/>
              </a:rPr>
              <a:t>Multiple causes of delay or cost growth</a:t>
            </a:r>
          </a:p>
          <a:p>
            <a:pPr marL="342900" lvl="0" indent="-342900" algn="l">
              <a:buFont typeface="Arial" panose="020B0604020202020204" pitchFamily="34" charset="0"/>
              <a:buChar char="•"/>
            </a:pPr>
            <a:r>
              <a:rPr lang="es-MX" sz="2000" b="0" i="0" dirty="0">
                <a:solidFill>
                  <a:schemeClr val="tx1"/>
                </a:solidFill>
                <a:effectLst/>
                <a:latin typeface="+mn-lt"/>
              </a:rPr>
              <a:t>Commercial pressure and incomplete documentation</a:t>
            </a:r>
          </a:p>
          <a:p>
            <a:pPr marL="342900" lvl="0" indent="-342900" algn="l">
              <a:buFont typeface="Arial" panose="020B0604020202020204" pitchFamily="34" charset="0"/>
              <a:buChar char="•"/>
            </a:pPr>
            <a:r>
              <a:rPr lang="es-MX" sz="2000" b="0" i="0" dirty="0">
                <a:solidFill>
                  <a:schemeClr val="tx1"/>
                </a:solidFill>
                <a:effectLst/>
                <a:latin typeface="+mn-lt"/>
              </a:rPr>
              <a:t>Differing interpretations of entitlement and damages</a:t>
            </a:r>
          </a:p>
        </p:txBody>
      </p:sp>
      <p:pic>
        <p:nvPicPr>
          <p:cNvPr id="6" name="Picture 2" descr="A close up of a sign&#10;&#10;Description automatically generated">
            <a:extLst>
              <a:ext uri="{FF2B5EF4-FFF2-40B4-BE49-F238E27FC236}">
                <a16:creationId xmlns:a16="http://schemas.microsoft.com/office/drawing/2014/main" id="{E5310BE7-558B-FAE4-67E4-74270AF9B0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8" name="Conector recto 7">
            <a:extLst>
              <a:ext uri="{FF2B5EF4-FFF2-40B4-BE49-F238E27FC236}">
                <a16:creationId xmlns:a16="http://schemas.microsoft.com/office/drawing/2014/main" id="{0825EB2D-DBA8-876F-EE64-AB0E83226DDD}"/>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CuadroTexto 10">
            <a:extLst>
              <a:ext uri="{FF2B5EF4-FFF2-40B4-BE49-F238E27FC236}">
                <a16:creationId xmlns:a16="http://schemas.microsoft.com/office/drawing/2014/main" id="{065609DA-B55E-FC60-594F-C81C27FA2DDB}"/>
              </a:ext>
            </a:extLst>
          </p:cNvPr>
          <p:cNvSpPr txBox="1"/>
          <p:nvPr/>
        </p:nvSpPr>
        <p:spPr>
          <a:xfrm>
            <a:off x="1172478" y="670988"/>
            <a:ext cx="5388425"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Why Construction Disputes Need Experts</a:t>
            </a:r>
            <a:endParaRPr lang="es-MX" sz="2400" b="0" i="0" dirty="0">
              <a:solidFill>
                <a:srgbClr val="0E1E3F"/>
              </a:solidFill>
              <a:effectLst/>
              <a:latin typeface="Montserrat" pitchFamily="2" charset="77"/>
            </a:endParaRPr>
          </a:p>
        </p:txBody>
      </p:sp>
      <p:sp>
        <p:nvSpPr>
          <p:cNvPr id="13" name="CuadroTexto 12">
            <a:extLst>
              <a:ext uri="{FF2B5EF4-FFF2-40B4-BE49-F238E27FC236}">
                <a16:creationId xmlns:a16="http://schemas.microsoft.com/office/drawing/2014/main" id="{F4DB2614-21F7-05F6-D137-2243580F9993}"/>
              </a:ext>
            </a:extLst>
          </p:cNvPr>
          <p:cNvSpPr txBox="1"/>
          <p:nvPr/>
        </p:nvSpPr>
        <p:spPr>
          <a:xfrm>
            <a:off x="1072726" y="5069371"/>
            <a:ext cx="6998547" cy="707886"/>
          </a:xfrm>
          <a:prstGeom prst="rect">
            <a:avLst/>
          </a:prstGeom>
          <a:noFill/>
        </p:spPr>
        <p:txBody>
          <a:bodyPr wrap="square">
            <a:spAutoFit/>
          </a:bodyPr>
          <a:lstStyle/>
          <a:p>
            <a:pPr indent="0" algn="l">
              <a:buNone/>
            </a:pPr>
            <a:r>
              <a:rPr lang="es-MX" sz="2000" b="1" i="0" dirty="0">
                <a:solidFill>
                  <a:srgbClr val="0E1E3F"/>
                </a:solidFill>
                <a:effectLst/>
                <a:latin typeface="Montserrat" pitchFamily="2" charset="77"/>
              </a:rPr>
              <a:t>Expert role:</a:t>
            </a:r>
            <a:r>
              <a:rPr lang="es-MX" sz="2000" b="0" i="0" dirty="0">
                <a:solidFill>
                  <a:srgbClr val="0E1E3F"/>
                </a:solidFill>
                <a:effectLst/>
                <a:latin typeface="Montserrat" pitchFamily="2" charset="77"/>
              </a:rPr>
              <a:t> </a:t>
            </a:r>
            <a:r>
              <a:rPr lang="es-MX" sz="2000" b="0" i="0" dirty="0">
                <a:solidFill>
                  <a:schemeClr val="tx1"/>
                </a:solidFill>
                <a:effectLst/>
                <a:latin typeface="+mn-lt"/>
              </a:rPr>
              <a:t>Convert project complexity into disciplined, evidence-based analysis.</a:t>
            </a:r>
            <a:endParaRPr lang="es-MX" sz="2000" b="0" i="0" dirty="0">
              <a:solidFill>
                <a:srgbClr val="000000"/>
              </a:solidFill>
              <a:effectLst/>
              <a:latin typeface="Aptos" panose="020B0004020202020204" pitchFamily="34" charset="0"/>
            </a:endParaRPr>
          </a:p>
        </p:txBody>
      </p:sp>
      <p:cxnSp>
        <p:nvCxnSpPr>
          <p:cNvPr id="14" name="Conector recto 13">
            <a:extLst>
              <a:ext uri="{FF2B5EF4-FFF2-40B4-BE49-F238E27FC236}">
                <a16:creationId xmlns:a16="http://schemas.microsoft.com/office/drawing/2014/main" id="{11F8518B-E963-D7A5-5382-860CDAA1ED2F}"/>
              </a:ext>
            </a:extLst>
          </p:cNvPr>
          <p:cNvCxnSpPr/>
          <p:nvPr/>
        </p:nvCxnSpPr>
        <p:spPr>
          <a:xfrm>
            <a:off x="824576" y="5020226"/>
            <a:ext cx="7279354" cy="0"/>
          </a:xfrm>
          <a:prstGeom prst="line">
            <a:avLst/>
          </a:prstGeom>
          <a:ln>
            <a:solidFill>
              <a:srgbClr val="0E1E3F"/>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E776ABA0-4862-08AA-7B89-65CB1A75DF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15611308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02B1C864-B45E-E694-63FD-7DDB98A2C2A6}"/>
              </a:ext>
            </a:extLst>
          </p:cNvPr>
          <p:cNvSpPr txBox="1"/>
          <p:nvPr/>
        </p:nvSpPr>
        <p:spPr>
          <a:xfrm>
            <a:off x="849079" y="2011199"/>
            <a:ext cx="4131307" cy="3785652"/>
          </a:xfrm>
          <a:prstGeom prst="rect">
            <a:avLst/>
          </a:prstGeom>
          <a:noFill/>
        </p:spPr>
        <p:txBody>
          <a:bodyPr wrap="square">
            <a:spAutoFit/>
          </a:bodyPr>
          <a:lstStyle/>
          <a:p>
            <a:pPr indent="0" algn="l">
              <a:buNone/>
            </a:pPr>
            <a:r>
              <a:rPr lang="es-MX" sz="2000" b="0" i="0" dirty="0">
                <a:solidFill>
                  <a:schemeClr val="tx1"/>
                </a:solidFill>
                <a:effectLst/>
                <a:latin typeface="+mn-lt"/>
              </a:rPr>
              <a:t>Arbitration is typically:</a:t>
            </a:r>
          </a:p>
          <a:p>
            <a:pPr marL="342900" lvl="0" indent="-342900" algn="l">
              <a:buFont typeface="Arial" panose="020B0604020202020204" pitchFamily="34" charset="0"/>
              <a:buChar char="•"/>
            </a:pPr>
            <a:r>
              <a:rPr lang="es-MX" sz="2000" b="0" i="0" dirty="0">
                <a:solidFill>
                  <a:schemeClr val="tx1"/>
                </a:solidFill>
                <a:effectLst/>
                <a:latin typeface="+mn-lt"/>
              </a:rPr>
              <a:t>Private</a:t>
            </a:r>
          </a:p>
          <a:p>
            <a:pPr marL="342900" lvl="0" indent="-342900" algn="l">
              <a:buFont typeface="Arial" panose="020B0604020202020204" pitchFamily="34" charset="0"/>
              <a:buChar char="•"/>
            </a:pPr>
            <a:r>
              <a:rPr lang="es-MX" sz="2000" b="0" i="0" dirty="0">
                <a:solidFill>
                  <a:schemeClr val="tx1"/>
                </a:solidFill>
                <a:effectLst/>
                <a:latin typeface="+mn-lt"/>
              </a:rPr>
              <a:t>Contract-based</a:t>
            </a:r>
          </a:p>
          <a:p>
            <a:pPr marL="342900" lvl="0" indent="-342900" algn="l">
              <a:buFont typeface="Arial" panose="020B0604020202020204" pitchFamily="34" charset="0"/>
              <a:buChar char="•"/>
            </a:pPr>
            <a:r>
              <a:rPr lang="es-MX" sz="2000" b="0" i="0" dirty="0">
                <a:solidFill>
                  <a:schemeClr val="tx1"/>
                </a:solidFill>
                <a:effectLst/>
                <a:latin typeface="+mn-lt"/>
              </a:rPr>
              <a:t>Less formal than court litigation</a:t>
            </a:r>
          </a:p>
          <a:p>
            <a:pPr marL="342900" lvl="0" indent="-342900" algn="l">
              <a:buFont typeface="Arial" panose="020B0604020202020204" pitchFamily="34" charset="0"/>
              <a:buChar char="•"/>
            </a:pPr>
            <a:r>
              <a:rPr lang="es-MX" sz="2000" b="0" i="0" dirty="0">
                <a:solidFill>
                  <a:schemeClr val="tx1"/>
                </a:solidFill>
                <a:effectLst/>
                <a:latin typeface="+mn-lt"/>
              </a:rPr>
              <a:t>Heavily dependent on written submissions and expert reports</a:t>
            </a:r>
          </a:p>
          <a:p>
            <a:pPr marL="342900" lvl="0" indent="-342900" algn="l">
              <a:buFont typeface="Arial" panose="020B0604020202020204" pitchFamily="34" charset="0"/>
              <a:buChar char="•"/>
            </a:pPr>
            <a:r>
              <a:rPr lang="es-MX" sz="2000" b="0" i="0" dirty="0">
                <a:solidFill>
                  <a:schemeClr val="tx1"/>
                </a:solidFill>
                <a:effectLst/>
                <a:latin typeface="+mn-lt"/>
              </a:rPr>
              <a:t>Decided by one or more arbitrators</a:t>
            </a:r>
          </a:p>
          <a:p>
            <a:pPr marL="342900" lvl="0" indent="-342900" algn="l">
              <a:buFont typeface="Arial" panose="020B0604020202020204" pitchFamily="34" charset="0"/>
              <a:buChar char="•"/>
            </a:pPr>
            <a:endParaRPr lang="es-MX" sz="2000" dirty="0"/>
          </a:p>
          <a:p>
            <a:pPr marL="342900" lvl="0" indent="-342900" algn="l">
              <a:buFont typeface="Arial" panose="020B0604020202020204" pitchFamily="34" charset="0"/>
              <a:buChar char="•"/>
            </a:pPr>
            <a:endParaRPr lang="es-MX" sz="2000" b="0" i="0" dirty="0">
              <a:solidFill>
                <a:schemeClr val="tx1"/>
              </a:solidFill>
              <a:effectLst/>
              <a:latin typeface="+mn-lt"/>
            </a:endParaRPr>
          </a:p>
          <a:p>
            <a:pPr marL="342900" lvl="0" indent="-342900" algn="l">
              <a:buFont typeface="Arial" panose="020B0604020202020204" pitchFamily="34" charset="0"/>
              <a:buChar char="•"/>
            </a:pPr>
            <a:endParaRPr lang="es-MX" sz="2000" dirty="0"/>
          </a:p>
          <a:p>
            <a:pPr marL="342900" lvl="0" indent="-342900" algn="l">
              <a:buFont typeface="Arial" panose="020B0604020202020204" pitchFamily="34" charset="0"/>
              <a:buChar char="•"/>
            </a:pPr>
            <a:endParaRPr lang="es-MX" sz="2000" b="0" i="0" dirty="0">
              <a:solidFill>
                <a:schemeClr val="tx1"/>
              </a:solidFill>
              <a:effectLst/>
              <a:latin typeface="+mn-lt"/>
            </a:endParaRPr>
          </a:p>
        </p:txBody>
      </p:sp>
      <p:pic>
        <p:nvPicPr>
          <p:cNvPr id="6" name="Picture 2" descr="A close up of a sign&#10;&#10;Description automatically generated">
            <a:extLst>
              <a:ext uri="{FF2B5EF4-FFF2-40B4-BE49-F238E27FC236}">
                <a16:creationId xmlns:a16="http://schemas.microsoft.com/office/drawing/2014/main" id="{EADD33B9-28FF-4016-D9B0-6789583DB5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8" name="Conector recto 7">
            <a:extLst>
              <a:ext uri="{FF2B5EF4-FFF2-40B4-BE49-F238E27FC236}">
                <a16:creationId xmlns:a16="http://schemas.microsoft.com/office/drawing/2014/main" id="{653DB884-07A3-8DEB-0297-FE086DEA45ED}"/>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CuadroTexto 10">
            <a:extLst>
              <a:ext uri="{FF2B5EF4-FFF2-40B4-BE49-F238E27FC236}">
                <a16:creationId xmlns:a16="http://schemas.microsoft.com/office/drawing/2014/main" id="{820247D0-2F1F-E15D-F4AB-7A69D820AC5B}"/>
              </a:ext>
            </a:extLst>
          </p:cNvPr>
          <p:cNvSpPr txBox="1"/>
          <p:nvPr/>
        </p:nvSpPr>
        <p:spPr>
          <a:xfrm>
            <a:off x="1172478" y="794858"/>
            <a:ext cx="4572000" cy="461665"/>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Arbitration Context</a:t>
            </a:r>
            <a:endParaRPr lang="es-MX" sz="2400" b="0" i="0" dirty="0">
              <a:solidFill>
                <a:srgbClr val="0E1E3F"/>
              </a:solidFill>
              <a:effectLst/>
              <a:latin typeface="Montserrat" pitchFamily="2" charset="77"/>
            </a:endParaRPr>
          </a:p>
        </p:txBody>
      </p:sp>
      <p:cxnSp>
        <p:nvCxnSpPr>
          <p:cNvPr id="12" name="Conector recto 11">
            <a:extLst>
              <a:ext uri="{FF2B5EF4-FFF2-40B4-BE49-F238E27FC236}">
                <a16:creationId xmlns:a16="http://schemas.microsoft.com/office/drawing/2014/main" id="{5A64531F-C624-C025-5F87-4383A911A745}"/>
              </a:ext>
            </a:extLst>
          </p:cNvPr>
          <p:cNvCxnSpPr/>
          <p:nvPr/>
        </p:nvCxnSpPr>
        <p:spPr>
          <a:xfrm>
            <a:off x="849079" y="4945016"/>
            <a:ext cx="7279354" cy="0"/>
          </a:xfrm>
          <a:prstGeom prst="line">
            <a:avLst/>
          </a:prstGeom>
          <a:ln>
            <a:solidFill>
              <a:srgbClr val="0E1E3F"/>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AA43A47A-C819-28D4-73BF-E13CE1C547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
        <p:nvSpPr>
          <p:cNvPr id="4" name="CuadroTexto 3">
            <a:extLst>
              <a:ext uri="{FF2B5EF4-FFF2-40B4-BE49-F238E27FC236}">
                <a16:creationId xmlns:a16="http://schemas.microsoft.com/office/drawing/2014/main" id="{AA7BAA6B-9050-4F0D-62B0-77B8BAEE8FD4}"/>
              </a:ext>
            </a:extLst>
          </p:cNvPr>
          <p:cNvSpPr txBox="1"/>
          <p:nvPr/>
        </p:nvSpPr>
        <p:spPr>
          <a:xfrm>
            <a:off x="1059756" y="5047479"/>
            <a:ext cx="6858000" cy="1015663"/>
          </a:xfrm>
          <a:prstGeom prst="rect">
            <a:avLst/>
          </a:prstGeom>
          <a:noFill/>
        </p:spPr>
        <p:txBody>
          <a:bodyPr wrap="square">
            <a:spAutoFit/>
          </a:bodyPr>
          <a:lstStyle/>
          <a:p>
            <a:pPr indent="0" algn="l">
              <a:buNone/>
            </a:pPr>
            <a:r>
              <a:rPr lang="es-MX" sz="2000" b="0" i="0" dirty="0">
                <a:solidFill>
                  <a:schemeClr val="tx1"/>
                </a:solidFill>
                <a:effectLst/>
                <a:latin typeface="+mn-lt"/>
              </a:rPr>
              <a:t>AAA notes that construction arbitration often involves complex technical issues and expert testimony. </a:t>
            </a:r>
            <a:r>
              <a:rPr lang="es-MX" sz="2000" b="0" i="0" dirty="0">
                <a:solidFill>
                  <a:schemeClr val="tx1"/>
                </a:solidFill>
                <a:effectLst/>
                <a:latin typeface="+mn-lt"/>
                <a:hlinkClick r:id="rId4"/>
              </a:rPr>
              <a:t>https://www.adr.org/industries/construction/</a:t>
            </a:r>
            <a:r>
              <a:rPr lang="es-MX" sz="2000" b="0" i="0" dirty="0">
                <a:solidFill>
                  <a:schemeClr val="tx1"/>
                </a:solidFill>
                <a:effectLst/>
                <a:latin typeface="+mn-lt"/>
              </a:rPr>
              <a:t> </a:t>
            </a:r>
            <a:endParaRPr lang="es-MX" sz="2000" b="0" i="0" dirty="0">
              <a:solidFill>
                <a:srgbClr val="000000"/>
              </a:solidFill>
              <a:effectLst/>
              <a:latin typeface="Aptos" panose="020B0004020202020204" pitchFamily="34" charset="0"/>
            </a:endParaRPr>
          </a:p>
        </p:txBody>
      </p:sp>
      <p:pic>
        <p:nvPicPr>
          <p:cNvPr id="7" name="Imagen 6">
            <a:extLst>
              <a:ext uri="{FF2B5EF4-FFF2-40B4-BE49-F238E27FC236}">
                <a16:creationId xmlns:a16="http://schemas.microsoft.com/office/drawing/2014/main" id="{A957B32E-BFC4-0D82-8119-E74F38DF8A8B}"/>
              </a:ext>
            </a:extLst>
          </p:cNvPr>
          <p:cNvPicPr>
            <a:picLocks noChangeAspect="1"/>
          </p:cNvPicPr>
          <p:nvPr/>
        </p:nvPicPr>
        <p:blipFill>
          <a:blip r:embed="rId5"/>
          <a:srcRect l="7751"/>
          <a:stretch>
            <a:fillRect/>
          </a:stretch>
        </p:blipFill>
        <p:spPr>
          <a:xfrm>
            <a:off x="5257800" y="2256631"/>
            <a:ext cx="3442530" cy="2097997"/>
          </a:xfrm>
          <a:prstGeom prst="rect">
            <a:avLst/>
          </a:prstGeom>
        </p:spPr>
      </p:pic>
    </p:spTree>
    <p:extLst>
      <p:ext uri="{BB962C8B-B14F-4D97-AF65-F5344CB8AC3E}">
        <p14:creationId xmlns:p14="http://schemas.microsoft.com/office/powerpoint/2010/main" val="27722423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E5CB6E40-929E-49B6-723D-8B75101BEBA7}"/>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873F096D-9AF3-941D-E2B0-6D0C34F46921}"/>
              </a:ext>
            </a:extLst>
          </p:cNvPr>
          <p:cNvSpPr txBox="1"/>
          <p:nvPr/>
        </p:nvSpPr>
        <p:spPr>
          <a:xfrm>
            <a:off x="849079" y="2276276"/>
            <a:ext cx="4572000" cy="2862322"/>
          </a:xfrm>
          <a:prstGeom prst="rect">
            <a:avLst/>
          </a:prstGeom>
          <a:noFill/>
        </p:spPr>
        <p:txBody>
          <a:bodyPr wrap="square">
            <a:spAutoFit/>
          </a:bodyPr>
          <a:lstStyle/>
          <a:p>
            <a:pPr indent="0" algn="l">
              <a:buNone/>
            </a:pPr>
            <a:r>
              <a:rPr lang="es-MX" sz="2000" b="0" i="0" dirty="0">
                <a:solidFill>
                  <a:schemeClr val="tx1"/>
                </a:solidFill>
                <a:effectLst/>
                <a:latin typeface="+mn-lt"/>
              </a:rPr>
              <a:t>Tribunals need help answering:</a:t>
            </a:r>
            <a:endParaRPr lang="es-MX" sz="2000" dirty="0"/>
          </a:p>
          <a:p>
            <a:pPr indent="0" algn="l">
              <a:buNone/>
            </a:pPr>
            <a:endParaRPr lang="es-MX" sz="2000" b="0" i="0" dirty="0">
              <a:solidFill>
                <a:schemeClr val="tx1"/>
              </a:solidFill>
              <a:effectLst/>
              <a:latin typeface="+mn-lt"/>
            </a:endParaRPr>
          </a:p>
          <a:p>
            <a:pPr marL="342900" lvl="0" indent="-342900" algn="l">
              <a:buFont typeface="+mj-lt"/>
              <a:buAutoNum type="arabicPeriod"/>
            </a:pPr>
            <a:r>
              <a:rPr lang="es-MX" sz="2000" b="1" i="0" dirty="0">
                <a:solidFill>
                  <a:srgbClr val="0E1E3F"/>
                </a:solidFill>
                <a:effectLst/>
                <a:latin typeface="+mn-lt"/>
              </a:rPr>
              <a:t>What happened?</a:t>
            </a:r>
            <a:endParaRPr lang="es-MX" sz="2000" b="0" i="0" dirty="0">
              <a:solidFill>
                <a:srgbClr val="0E1E3F"/>
              </a:solidFill>
              <a:effectLst/>
              <a:latin typeface="+mn-lt"/>
            </a:endParaRPr>
          </a:p>
          <a:p>
            <a:pPr marL="342900" lvl="0" indent="-342900" algn="l">
              <a:buFont typeface="+mj-lt"/>
              <a:buAutoNum type="arabicPeriod"/>
            </a:pPr>
            <a:r>
              <a:rPr lang="es-MX" sz="2000" b="1" i="0" dirty="0">
                <a:solidFill>
                  <a:srgbClr val="0E1E3F"/>
                </a:solidFill>
                <a:effectLst/>
                <a:latin typeface="+mn-lt"/>
              </a:rPr>
              <a:t>Why did it happen?</a:t>
            </a:r>
            <a:endParaRPr lang="es-MX" sz="2000" b="0" i="0" dirty="0">
              <a:solidFill>
                <a:srgbClr val="0E1E3F"/>
              </a:solidFill>
              <a:effectLst/>
              <a:latin typeface="+mn-lt"/>
            </a:endParaRPr>
          </a:p>
          <a:p>
            <a:pPr marL="342900" lvl="0" indent="-342900" algn="l">
              <a:buFont typeface="+mj-lt"/>
              <a:buAutoNum type="arabicPeriod"/>
            </a:pPr>
            <a:r>
              <a:rPr lang="es-MX" sz="2000" b="1" i="0" dirty="0">
                <a:solidFill>
                  <a:srgbClr val="0E1E3F"/>
                </a:solidFill>
                <a:effectLst/>
                <a:latin typeface="+mn-lt"/>
              </a:rPr>
              <a:t>Who caused it?</a:t>
            </a:r>
            <a:endParaRPr lang="es-MX" sz="2000" b="0" i="0" dirty="0">
              <a:solidFill>
                <a:srgbClr val="0E1E3F"/>
              </a:solidFill>
              <a:effectLst/>
              <a:latin typeface="+mn-lt"/>
            </a:endParaRPr>
          </a:p>
          <a:p>
            <a:pPr marL="342900" lvl="0" indent="-342900" algn="l">
              <a:buFont typeface="+mj-lt"/>
              <a:buAutoNum type="arabicPeriod"/>
            </a:pPr>
            <a:r>
              <a:rPr lang="es-MX" sz="2000" b="1" i="0" dirty="0">
                <a:solidFill>
                  <a:srgbClr val="0E1E3F"/>
                </a:solidFill>
                <a:effectLst/>
                <a:latin typeface="+mn-lt"/>
              </a:rPr>
              <a:t>What was the contractual consequence?</a:t>
            </a:r>
            <a:endParaRPr lang="es-MX" sz="2000" b="0" i="0" dirty="0">
              <a:solidFill>
                <a:srgbClr val="0E1E3F"/>
              </a:solidFill>
              <a:effectLst/>
              <a:latin typeface="+mn-lt"/>
            </a:endParaRPr>
          </a:p>
          <a:p>
            <a:pPr marL="342900" lvl="0" indent="-342900" algn="l">
              <a:buFont typeface="+mj-lt"/>
              <a:buAutoNum type="arabicPeriod"/>
            </a:pPr>
            <a:r>
              <a:rPr lang="es-MX" sz="2000" b="1" i="0" dirty="0">
                <a:solidFill>
                  <a:srgbClr val="0E1E3F"/>
                </a:solidFill>
                <a:effectLst/>
                <a:latin typeface="+mn-lt"/>
              </a:rPr>
              <a:t>How much did it cost?</a:t>
            </a:r>
            <a:endParaRPr lang="es-MX" sz="2000" b="0" i="0" dirty="0">
              <a:solidFill>
                <a:srgbClr val="0E1E3F"/>
              </a:solidFill>
              <a:effectLst/>
              <a:latin typeface="+mn-lt"/>
            </a:endParaRPr>
          </a:p>
          <a:p>
            <a:pPr marL="342900" lvl="0" indent="-342900" algn="l">
              <a:buFont typeface="+mj-lt"/>
              <a:buAutoNum type="arabicPeriod"/>
            </a:pPr>
            <a:r>
              <a:rPr lang="es-MX" sz="2000" b="1" i="0" dirty="0">
                <a:solidFill>
                  <a:srgbClr val="0E1E3F"/>
                </a:solidFill>
                <a:effectLst/>
                <a:latin typeface="+mn-lt"/>
              </a:rPr>
              <a:t>Is the claimed amount reliable?</a:t>
            </a:r>
            <a:endParaRPr lang="es-MX" sz="2000" b="0" i="0" dirty="0">
              <a:solidFill>
                <a:srgbClr val="0E1E3F"/>
              </a:solidFill>
              <a:effectLst/>
              <a:latin typeface="Aptos" panose="020B0004020202020204" pitchFamily="34" charset="0"/>
            </a:endParaRPr>
          </a:p>
        </p:txBody>
      </p:sp>
      <p:pic>
        <p:nvPicPr>
          <p:cNvPr id="6" name="Picture 2" descr="A close up of a sign&#10;&#10;Description automatically generated">
            <a:extLst>
              <a:ext uri="{FF2B5EF4-FFF2-40B4-BE49-F238E27FC236}">
                <a16:creationId xmlns:a16="http://schemas.microsoft.com/office/drawing/2014/main" id="{A2878361-342D-6855-6763-92FA1C513A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sp>
        <p:nvSpPr>
          <p:cNvPr id="9" name="CuadroTexto 8">
            <a:extLst>
              <a:ext uri="{FF2B5EF4-FFF2-40B4-BE49-F238E27FC236}">
                <a16:creationId xmlns:a16="http://schemas.microsoft.com/office/drawing/2014/main" id="{002342ED-8AE9-33ED-1C96-60F09E21A0DB}"/>
              </a:ext>
            </a:extLst>
          </p:cNvPr>
          <p:cNvSpPr txBox="1"/>
          <p:nvPr/>
        </p:nvSpPr>
        <p:spPr>
          <a:xfrm>
            <a:off x="1172478" y="599713"/>
            <a:ext cx="5802086"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What the Tribunal Needs from Experts</a:t>
            </a:r>
            <a:endParaRPr lang="es-MX" sz="2400" b="0" i="0" dirty="0">
              <a:solidFill>
                <a:srgbClr val="0E1E3F"/>
              </a:solidFill>
              <a:effectLst/>
              <a:latin typeface="Montserrat" pitchFamily="2" charset="77"/>
            </a:endParaRPr>
          </a:p>
        </p:txBody>
      </p:sp>
      <p:cxnSp>
        <p:nvCxnSpPr>
          <p:cNvPr id="10" name="Conector recto 9">
            <a:extLst>
              <a:ext uri="{FF2B5EF4-FFF2-40B4-BE49-F238E27FC236}">
                <a16:creationId xmlns:a16="http://schemas.microsoft.com/office/drawing/2014/main" id="{5C1805C6-0564-3984-0B20-38C8F6ABEE38}"/>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DB22B761-91AF-9440-8442-EB6ECECED0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pic>
        <p:nvPicPr>
          <p:cNvPr id="7" name="Imagen 6">
            <a:extLst>
              <a:ext uri="{FF2B5EF4-FFF2-40B4-BE49-F238E27FC236}">
                <a16:creationId xmlns:a16="http://schemas.microsoft.com/office/drawing/2014/main" id="{1073A709-0E62-AFEB-7E08-20FF49A6DB2F}"/>
              </a:ext>
            </a:extLst>
          </p:cNvPr>
          <p:cNvPicPr>
            <a:picLocks noChangeAspect="1"/>
          </p:cNvPicPr>
          <p:nvPr/>
        </p:nvPicPr>
        <p:blipFill>
          <a:blip r:embed="rId4"/>
          <a:srcRect l="28469" t="1515" b="1"/>
          <a:stretch>
            <a:fillRect/>
          </a:stretch>
        </p:blipFill>
        <p:spPr>
          <a:xfrm>
            <a:off x="5146781" y="2491041"/>
            <a:ext cx="3357270" cy="2432792"/>
          </a:xfrm>
          <a:prstGeom prst="rect">
            <a:avLst/>
          </a:prstGeom>
        </p:spPr>
      </p:pic>
    </p:spTree>
    <p:extLst>
      <p:ext uri="{BB962C8B-B14F-4D97-AF65-F5344CB8AC3E}">
        <p14:creationId xmlns:p14="http://schemas.microsoft.com/office/powerpoint/2010/main" val="127712942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CCC4CA13-7812-D191-0F7C-58E470E01E33}"/>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4432E976-CC86-32D4-E7F6-1559C4AD2975}"/>
              </a:ext>
            </a:extLst>
          </p:cNvPr>
          <p:cNvSpPr txBox="1"/>
          <p:nvPr/>
        </p:nvSpPr>
        <p:spPr>
          <a:xfrm>
            <a:off x="1010778" y="1977104"/>
            <a:ext cx="6183085" cy="3477875"/>
          </a:xfrm>
          <a:prstGeom prst="rect">
            <a:avLst/>
          </a:prstGeom>
          <a:noFill/>
        </p:spPr>
        <p:txBody>
          <a:bodyPr wrap="square">
            <a:spAutoFit/>
          </a:bodyPr>
          <a:lstStyle/>
          <a:p>
            <a:pPr indent="0" algn="l">
              <a:buNone/>
            </a:pPr>
            <a:r>
              <a:rPr lang="en-US" sz="2000" b="1" i="0" noProof="0" dirty="0">
                <a:solidFill>
                  <a:srgbClr val="0E1E3F"/>
                </a:solidFill>
                <a:effectLst/>
                <a:latin typeface="+mn-lt"/>
              </a:rPr>
              <a:t>The expert’s duty is to the tribunal, not merely to the party who retained the expert.</a:t>
            </a:r>
          </a:p>
          <a:p>
            <a:pPr indent="0">
              <a:buNone/>
            </a:pPr>
            <a:endParaRPr lang="en-US" sz="2000" b="0" i="0" noProof="0" dirty="0">
              <a:solidFill>
                <a:srgbClr val="0E1E3F"/>
              </a:solidFill>
              <a:effectLst/>
              <a:latin typeface="+mn-lt"/>
            </a:endParaRPr>
          </a:p>
          <a:p>
            <a:pPr indent="0">
              <a:buNone/>
            </a:pPr>
            <a:r>
              <a:rPr lang="en-US" sz="2000" b="0" i="0" noProof="0" dirty="0">
                <a:solidFill>
                  <a:schemeClr val="tx1"/>
                </a:solidFill>
                <a:effectLst/>
                <a:latin typeface="+mn-lt"/>
              </a:rPr>
              <a:t>Good experts are:</a:t>
            </a:r>
          </a:p>
          <a:p>
            <a:pPr marL="342900" lvl="0" indent="-342900">
              <a:buFont typeface="Arial" panose="020B0604020202020204" pitchFamily="34" charset="0"/>
              <a:buChar char="•"/>
            </a:pPr>
            <a:r>
              <a:rPr lang="en-US" sz="2000" b="0" i="0" noProof="0" dirty="0">
                <a:solidFill>
                  <a:schemeClr val="tx1"/>
                </a:solidFill>
                <a:effectLst/>
                <a:latin typeface="+mn-lt"/>
              </a:rPr>
              <a:t>Independent</a:t>
            </a:r>
          </a:p>
          <a:p>
            <a:pPr marL="342900" lvl="0" indent="-342900">
              <a:buFont typeface="Arial" panose="020B0604020202020204" pitchFamily="34" charset="0"/>
              <a:buChar char="•"/>
            </a:pPr>
            <a:r>
              <a:rPr lang="en-US" sz="2000" b="0" i="0" noProof="0" dirty="0">
                <a:solidFill>
                  <a:schemeClr val="tx1"/>
                </a:solidFill>
                <a:effectLst/>
                <a:latin typeface="+mn-lt"/>
              </a:rPr>
              <a:t>Objective</a:t>
            </a:r>
          </a:p>
          <a:p>
            <a:pPr marL="342900" lvl="0" indent="-342900">
              <a:buFont typeface="Arial" panose="020B0604020202020204" pitchFamily="34" charset="0"/>
              <a:buChar char="•"/>
            </a:pPr>
            <a:r>
              <a:rPr lang="en-US" sz="2000" b="0" i="0" noProof="0" dirty="0">
                <a:solidFill>
                  <a:schemeClr val="tx1"/>
                </a:solidFill>
                <a:effectLst/>
                <a:latin typeface="+mn-lt"/>
              </a:rPr>
              <a:t>Transparent</a:t>
            </a:r>
          </a:p>
          <a:p>
            <a:pPr marL="342900" lvl="0" indent="-342900">
              <a:buFont typeface="Arial" panose="020B0604020202020204" pitchFamily="34" charset="0"/>
              <a:buChar char="•"/>
            </a:pPr>
            <a:r>
              <a:rPr lang="en-US" sz="2000" b="0" i="0" noProof="0" dirty="0">
                <a:solidFill>
                  <a:schemeClr val="tx1"/>
                </a:solidFill>
                <a:effectLst/>
                <a:latin typeface="+mn-lt"/>
              </a:rPr>
              <a:t>Methodologically consistent</a:t>
            </a:r>
          </a:p>
          <a:p>
            <a:pPr marL="342900" lvl="0" indent="-342900">
              <a:buFont typeface="Arial" panose="020B0604020202020204" pitchFamily="34" charset="0"/>
              <a:buChar char="•"/>
            </a:pPr>
            <a:r>
              <a:rPr lang="en-US" sz="2000" b="0" i="0" noProof="0" dirty="0">
                <a:solidFill>
                  <a:schemeClr val="tx1"/>
                </a:solidFill>
                <a:effectLst/>
                <a:latin typeface="+mn-lt"/>
              </a:rPr>
              <a:t>Clear about assumptions</a:t>
            </a:r>
          </a:p>
          <a:p>
            <a:pPr marL="342900" lvl="0" indent="-342900">
              <a:buFont typeface="Arial" panose="020B0604020202020204" pitchFamily="34" charset="0"/>
              <a:buChar char="•"/>
            </a:pPr>
            <a:r>
              <a:rPr lang="en-US" sz="2000" noProof="0" dirty="0"/>
              <a:t>Calm under pressure</a:t>
            </a:r>
            <a:endParaRPr lang="en-US" sz="2000" b="0" i="0" noProof="0" dirty="0">
              <a:solidFill>
                <a:schemeClr val="tx1"/>
              </a:solidFill>
              <a:effectLst/>
              <a:latin typeface="+mn-lt"/>
            </a:endParaRPr>
          </a:p>
          <a:p>
            <a:pPr marL="342900" lvl="0" indent="-342900">
              <a:buFont typeface="Arial" panose="020B0604020202020204" pitchFamily="34" charset="0"/>
              <a:buChar char="•"/>
            </a:pPr>
            <a:r>
              <a:rPr lang="en-US" sz="2000" b="0" i="0" noProof="0" dirty="0">
                <a:solidFill>
                  <a:schemeClr val="tx1"/>
                </a:solidFill>
                <a:effectLst/>
                <a:latin typeface="+mn-lt"/>
              </a:rPr>
              <a:t>Willing to concede weak points</a:t>
            </a:r>
            <a:endParaRPr lang="en-US" sz="2000" b="0" i="0" noProof="0" dirty="0">
              <a:solidFill>
                <a:srgbClr val="000000"/>
              </a:solidFill>
              <a:effectLst/>
              <a:latin typeface="Aptos" panose="020B0004020202020204" pitchFamily="34" charset="0"/>
            </a:endParaRPr>
          </a:p>
        </p:txBody>
      </p:sp>
      <p:pic>
        <p:nvPicPr>
          <p:cNvPr id="6" name="Picture 2" descr="A close up of a sign&#10;&#10;Description automatically generated">
            <a:extLst>
              <a:ext uri="{FF2B5EF4-FFF2-40B4-BE49-F238E27FC236}">
                <a16:creationId xmlns:a16="http://schemas.microsoft.com/office/drawing/2014/main" id="{F3246A2D-9F03-356D-4935-04905327A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8" name="Conector recto 7">
            <a:extLst>
              <a:ext uri="{FF2B5EF4-FFF2-40B4-BE49-F238E27FC236}">
                <a16:creationId xmlns:a16="http://schemas.microsoft.com/office/drawing/2014/main" id="{8CFDD894-B66B-BEE3-EA24-1B1EC24810D6}"/>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205C35F8-FE1F-042E-12FA-44387439A944}"/>
              </a:ext>
            </a:extLst>
          </p:cNvPr>
          <p:cNvSpPr txBox="1"/>
          <p:nvPr/>
        </p:nvSpPr>
        <p:spPr>
          <a:xfrm>
            <a:off x="1172478" y="596962"/>
            <a:ext cx="4572000" cy="830997"/>
          </a:xfrm>
          <a:prstGeom prst="rect">
            <a:avLst/>
          </a:prstGeom>
          <a:noFill/>
        </p:spPr>
        <p:txBody>
          <a:bodyPr wrap="square">
            <a:spAutoFit/>
          </a:bodyPr>
          <a:lstStyle>
            <a:defPPr>
              <a:defRPr lang="en-US"/>
            </a:defPPr>
            <a:lvl1pPr indent="0">
              <a:buNone/>
              <a:defRPr sz="2400" b="1" i="0">
                <a:solidFill>
                  <a:srgbClr val="0E1E3F"/>
                </a:solidFill>
                <a:effectLst/>
                <a:latin typeface="Montserrat" pitchFamily="2" charset="77"/>
              </a:defRPr>
            </a:lvl1pPr>
          </a:lstStyle>
          <a:p>
            <a:r>
              <a:rPr lang="es-MX" dirty="0"/>
              <a:t>The </a:t>
            </a:r>
            <a:r>
              <a:rPr lang="es-MX" dirty="0" err="1"/>
              <a:t>Expert’s</a:t>
            </a:r>
            <a:r>
              <a:rPr lang="es-MX" dirty="0"/>
              <a:t> </a:t>
            </a:r>
          </a:p>
          <a:p>
            <a:r>
              <a:rPr lang="es-MX" dirty="0"/>
              <a:t>Core Duty</a:t>
            </a:r>
          </a:p>
        </p:txBody>
      </p:sp>
      <p:pic>
        <p:nvPicPr>
          <p:cNvPr id="2" name="Imagen 1">
            <a:extLst>
              <a:ext uri="{FF2B5EF4-FFF2-40B4-BE49-F238E27FC236}">
                <a16:creationId xmlns:a16="http://schemas.microsoft.com/office/drawing/2014/main" id="{B06E5A29-39F8-7537-0EA1-945AF42EDC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pic>
        <p:nvPicPr>
          <p:cNvPr id="7" name="Imagen 6">
            <a:extLst>
              <a:ext uri="{FF2B5EF4-FFF2-40B4-BE49-F238E27FC236}">
                <a16:creationId xmlns:a16="http://schemas.microsoft.com/office/drawing/2014/main" id="{E09037C3-639F-7C2C-D7F6-771BAD4995D0}"/>
              </a:ext>
            </a:extLst>
          </p:cNvPr>
          <p:cNvPicPr>
            <a:picLocks noChangeAspect="1"/>
          </p:cNvPicPr>
          <p:nvPr/>
        </p:nvPicPr>
        <p:blipFill>
          <a:blip r:embed="rId4"/>
          <a:srcRect t="1118" r="11120" b="-1118"/>
          <a:stretch>
            <a:fillRect/>
          </a:stretch>
        </p:blipFill>
        <p:spPr>
          <a:xfrm>
            <a:off x="5214250" y="2689968"/>
            <a:ext cx="3383486" cy="2124725"/>
          </a:xfrm>
          <a:prstGeom prst="rect">
            <a:avLst/>
          </a:prstGeom>
        </p:spPr>
      </p:pic>
    </p:spTree>
    <p:extLst>
      <p:ext uri="{BB962C8B-B14F-4D97-AF65-F5344CB8AC3E}">
        <p14:creationId xmlns:p14="http://schemas.microsoft.com/office/powerpoint/2010/main" val="90954694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09AFA4E2-5ABA-FDC8-D41D-24348CEF934F}"/>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C98E4417-2971-E7FD-DBB7-2B9DF5059C07}"/>
              </a:ext>
            </a:extLst>
          </p:cNvPr>
          <p:cNvSpPr txBox="1"/>
          <p:nvPr/>
        </p:nvSpPr>
        <p:spPr>
          <a:xfrm>
            <a:off x="2754085" y="1859339"/>
            <a:ext cx="4572000" cy="3477875"/>
          </a:xfrm>
          <a:prstGeom prst="rect">
            <a:avLst/>
          </a:prstGeom>
          <a:noFill/>
        </p:spPr>
        <p:txBody>
          <a:bodyPr wrap="square">
            <a:spAutoFit/>
          </a:bodyPr>
          <a:lstStyle/>
          <a:p>
            <a:pPr indent="0" algn="l">
              <a:buNone/>
            </a:pPr>
            <a:r>
              <a:rPr lang="es-MX" sz="2000" b="0" i="0" dirty="0">
                <a:solidFill>
                  <a:schemeClr val="tx1"/>
                </a:solidFill>
                <a:effectLst/>
                <a:latin typeface="+mn-lt"/>
              </a:rPr>
              <a:t>Common expert disciplines:</a:t>
            </a:r>
          </a:p>
          <a:p>
            <a:pPr indent="0" algn="l">
              <a:buNone/>
            </a:pPr>
            <a:endParaRPr lang="es-MX" sz="2000" b="0" i="0" dirty="0">
              <a:solidFill>
                <a:schemeClr val="tx1"/>
              </a:solidFill>
              <a:effectLst/>
              <a:latin typeface="+mn-lt"/>
            </a:endParaRPr>
          </a:p>
          <a:p>
            <a:pPr marL="342900" lvl="0" indent="-342900" algn="l">
              <a:buFont typeface="Arial" panose="020B0604020202020204" pitchFamily="34" charset="0"/>
              <a:buChar char="•"/>
            </a:pPr>
            <a:r>
              <a:rPr lang="es-MX" sz="2000" b="0" i="0" dirty="0">
                <a:solidFill>
                  <a:schemeClr val="tx1"/>
                </a:solidFill>
                <a:effectLst/>
                <a:latin typeface="+mn-lt"/>
              </a:rPr>
              <a:t>Delay / schedule analysis</a:t>
            </a:r>
          </a:p>
          <a:p>
            <a:pPr marL="342900" lvl="0" indent="-342900" algn="l">
              <a:buFont typeface="Arial" panose="020B0604020202020204" pitchFamily="34" charset="0"/>
              <a:buChar char="•"/>
            </a:pPr>
            <a:r>
              <a:rPr lang="es-MX" sz="2000" b="0" i="0" dirty="0">
                <a:solidFill>
                  <a:schemeClr val="tx1"/>
                </a:solidFill>
                <a:effectLst/>
                <a:latin typeface="+mn-lt"/>
              </a:rPr>
              <a:t>Quantum / damages</a:t>
            </a:r>
          </a:p>
          <a:p>
            <a:pPr marL="342900" lvl="0" indent="-342900" algn="l">
              <a:buFont typeface="Arial" panose="020B0604020202020204" pitchFamily="34" charset="0"/>
              <a:buChar char="•"/>
            </a:pPr>
            <a:r>
              <a:rPr lang="es-MX" sz="2000" b="0" i="0" dirty="0">
                <a:solidFill>
                  <a:schemeClr val="tx1"/>
                </a:solidFill>
                <a:effectLst/>
                <a:latin typeface="+mn-lt"/>
              </a:rPr>
              <a:t>Productivity / disruption</a:t>
            </a:r>
          </a:p>
          <a:p>
            <a:pPr marL="342900" lvl="0" indent="-342900" algn="l">
              <a:buFont typeface="Arial" panose="020B0604020202020204" pitchFamily="34" charset="0"/>
              <a:buChar char="•"/>
            </a:pPr>
            <a:r>
              <a:rPr lang="es-MX" sz="2000" b="0" i="0" dirty="0">
                <a:solidFill>
                  <a:schemeClr val="tx1"/>
                </a:solidFill>
                <a:effectLst/>
                <a:latin typeface="+mn-lt"/>
              </a:rPr>
              <a:t>Engineering / design defects</a:t>
            </a:r>
          </a:p>
          <a:p>
            <a:pPr marL="342900" lvl="0" indent="-342900" algn="l">
              <a:buFont typeface="Arial" panose="020B0604020202020204" pitchFamily="34" charset="0"/>
              <a:buChar char="•"/>
            </a:pPr>
            <a:r>
              <a:rPr lang="es-MX" sz="2000" b="0" i="0" dirty="0">
                <a:solidFill>
                  <a:schemeClr val="tx1"/>
                </a:solidFill>
                <a:effectLst/>
                <a:latin typeface="+mn-lt"/>
              </a:rPr>
              <a:t>Construction management</a:t>
            </a:r>
          </a:p>
          <a:p>
            <a:pPr marL="342900" lvl="0" indent="-342900" algn="l">
              <a:buFont typeface="Arial" panose="020B0604020202020204" pitchFamily="34" charset="0"/>
              <a:buChar char="•"/>
            </a:pPr>
            <a:r>
              <a:rPr lang="es-MX" sz="2000" b="0" i="0" dirty="0">
                <a:solidFill>
                  <a:schemeClr val="tx1"/>
                </a:solidFill>
                <a:effectLst/>
                <a:latin typeface="+mn-lt"/>
              </a:rPr>
              <a:t>Forensic accounting</a:t>
            </a:r>
          </a:p>
          <a:p>
            <a:pPr marL="342900" lvl="0" indent="-342900" algn="l">
              <a:buFont typeface="Arial" panose="020B0604020202020204" pitchFamily="34" charset="0"/>
              <a:buChar char="•"/>
            </a:pPr>
            <a:r>
              <a:rPr lang="es-MX" sz="2000" b="0" i="0" dirty="0">
                <a:solidFill>
                  <a:schemeClr val="tx1"/>
                </a:solidFill>
                <a:effectLst/>
                <a:latin typeface="+mn-lt"/>
              </a:rPr>
              <a:t>Cost audit / overbilling</a:t>
            </a:r>
          </a:p>
          <a:p>
            <a:pPr marL="342900" lvl="0" indent="-342900" algn="l">
              <a:buFont typeface="Arial" panose="020B0604020202020204" pitchFamily="34" charset="0"/>
              <a:buChar char="•"/>
            </a:pPr>
            <a:r>
              <a:rPr lang="es-MX" sz="2000" b="0" i="0" dirty="0">
                <a:solidFill>
                  <a:schemeClr val="tx1"/>
                </a:solidFill>
                <a:effectLst/>
                <a:latin typeface="+mn-lt"/>
              </a:rPr>
              <a:t>Standard of care</a:t>
            </a:r>
          </a:p>
          <a:p>
            <a:pPr marL="342900" lvl="0" indent="-342900" algn="l">
              <a:buFont typeface="Arial" panose="020B0604020202020204" pitchFamily="34" charset="0"/>
              <a:buChar char="•"/>
            </a:pPr>
            <a:r>
              <a:rPr lang="es-MX" sz="2000" b="0" i="0" dirty="0">
                <a:solidFill>
                  <a:schemeClr val="tx1"/>
                </a:solidFill>
                <a:effectLst/>
                <a:latin typeface="+mn-lt"/>
              </a:rPr>
              <a:t>Fraud and compliance</a:t>
            </a:r>
            <a:endParaRPr lang="es-MX" sz="2000" b="0" i="0" dirty="0">
              <a:solidFill>
                <a:srgbClr val="000000"/>
              </a:solidFill>
              <a:effectLst/>
              <a:latin typeface="Aptos" panose="020B0004020202020204" pitchFamily="34" charset="0"/>
            </a:endParaRPr>
          </a:p>
        </p:txBody>
      </p:sp>
      <p:pic>
        <p:nvPicPr>
          <p:cNvPr id="6" name="Picture 2" descr="A close up of a sign&#10;&#10;Description automatically generated">
            <a:extLst>
              <a:ext uri="{FF2B5EF4-FFF2-40B4-BE49-F238E27FC236}">
                <a16:creationId xmlns:a16="http://schemas.microsoft.com/office/drawing/2014/main" id="{EF290F38-E45C-73AB-4369-BA312D9D43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8" name="Conector recto 7">
            <a:extLst>
              <a:ext uri="{FF2B5EF4-FFF2-40B4-BE49-F238E27FC236}">
                <a16:creationId xmlns:a16="http://schemas.microsoft.com/office/drawing/2014/main" id="{3B43BFBC-D937-5D40-27AD-777451553B83}"/>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A5BE8DC6-A9AC-5A7F-972B-3414F89D7411}"/>
              </a:ext>
            </a:extLst>
          </p:cNvPr>
          <p:cNvSpPr txBox="1"/>
          <p:nvPr/>
        </p:nvSpPr>
        <p:spPr>
          <a:xfrm>
            <a:off x="1172478" y="610192"/>
            <a:ext cx="4572000"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Types of Construction Experts</a:t>
            </a:r>
            <a:endParaRPr lang="es-MX" sz="2400" b="0" i="0" dirty="0">
              <a:solidFill>
                <a:srgbClr val="0E1E3F"/>
              </a:solidFill>
              <a:effectLst/>
              <a:latin typeface="Montserrat" pitchFamily="2" charset="77"/>
            </a:endParaRPr>
          </a:p>
        </p:txBody>
      </p:sp>
      <p:pic>
        <p:nvPicPr>
          <p:cNvPr id="2" name="Imagen 1">
            <a:extLst>
              <a:ext uri="{FF2B5EF4-FFF2-40B4-BE49-F238E27FC236}">
                <a16:creationId xmlns:a16="http://schemas.microsoft.com/office/drawing/2014/main" id="{B56D44C1-394F-17EE-8F34-A2A6631EC2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106006920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3CB47174-D787-39EE-F454-665BA99AB13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1DEFA89C-2103-4C99-4D0E-CB7364121AE5}"/>
              </a:ext>
            </a:extLst>
          </p:cNvPr>
          <p:cNvSpPr txBox="1"/>
          <p:nvPr/>
        </p:nvSpPr>
        <p:spPr>
          <a:xfrm>
            <a:off x="1031285" y="1927895"/>
            <a:ext cx="5369703" cy="3170099"/>
          </a:xfrm>
          <a:prstGeom prst="rect">
            <a:avLst/>
          </a:prstGeom>
          <a:noFill/>
        </p:spPr>
        <p:txBody>
          <a:bodyPr wrap="square">
            <a:spAutoFit/>
          </a:bodyPr>
          <a:lstStyle/>
          <a:p>
            <a:pPr indent="0" algn="l">
              <a:buNone/>
            </a:pPr>
            <a:r>
              <a:rPr lang="es-MX" sz="2000" b="1" i="0" dirty="0">
                <a:solidFill>
                  <a:srgbClr val="0E1E3F"/>
                </a:solidFill>
                <a:effectLst/>
                <a:latin typeface="+mn-lt"/>
              </a:rPr>
              <a:t>Party-appointed experts</a:t>
            </a:r>
            <a:endParaRPr lang="es-MX" sz="2000" b="0" i="0" dirty="0">
              <a:solidFill>
                <a:srgbClr val="0E1E3F"/>
              </a:solidFill>
              <a:effectLst/>
              <a:latin typeface="+mn-lt"/>
            </a:endParaRPr>
          </a:p>
          <a:p>
            <a:pPr marL="342900" lvl="0" indent="-342900" algn="l">
              <a:buFont typeface="Arial" panose="020B0604020202020204" pitchFamily="34" charset="0"/>
              <a:buChar char="•"/>
            </a:pPr>
            <a:r>
              <a:rPr lang="es-MX" sz="2000" b="0" i="0" dirty="0">
                <a:solidFill>
                  <a:schemeClr val="tx1"/>
                </a:solidFill>
                <a:effectLst/>
                <a:latin typeface="+mn-lt"/>
              </a:rPr>
              <a:t>Retained by one party</a:t>
            </a:r>
          </a:p>
          <a:p>
            <a:pPr marL="342900" lvl="0" indent="-342900" algn="l">
              <a:buFont typeface="Arial" panose="020B0604020202020204" pitchFamily="34" charset="0"/>
              <a:buChar char="•"/>
            </a:pPr>
            <a:r>
              <a:rPr lang="es-MX" sz="2000" b="0" i="0" dirty="0">
                <a:solidFill>
                  <a:schemeClr val="tx1"/>
                </a:solidFill>
                <a:effectLst/>
                <a:latin typeface="+mn-lt"/>
              </a:rPr>
              <a:t>Prepare </a:t>
            </a:r>
            <a:r>
              <a:rPr lang="es-MX" sz="2000" b="0" i="0" dirty="0" err="1">
                <a:solidFill>
                  <a:schemeClr val="tx1"/>
                </a:solidFill>
                <a:effectLst/>
                <a:latin typeface="+mn-lt"/>
              </a:rPr>
              <a:t>expert</a:t>
            </a:r>
            <a:r>
              <a:rPr lang="es-MX" sz="2000" b="0" i="0" dirty="0">
                <a:solidFill>
                  <a:schemeClr val="tx1"/>
                </a:solidFill>
                <a:effectLst/>
                <a:latin typeface="+mn-lt"/>
              </a:rPr>
              <a:t> </a:t>
            </a:r>
            <a:r>
              <a:rPr lang="es-MX" sz="2000" b="0" i="0" dirty="0" err="1">
                <a:solidFill>
                  <a:schemeClr val="tx1"/>
                </a:solidFill>
                <a:effectLst/>
                <a:latin typeface="+mn-lt"/>
              </a:rPr>
              <a:t>reports</a:t>
            </a:r>
            <a:endParaRPr lang="es-MX" sz="2000" b="0" i="0" dirty="0">
              <a:solidFill>
                <a:schemeClr val="tx1"/>
              </a:solidFill>
              <a:effectLst/>
              <a:latin typeface="+mn-lt"/>
            </a:endParaRPr>
          </a:p>
          <a:p>
            <a:pPr marL="342900" lvl="0" indent="-342900" algn="l">
              <a:buFont typeface="Arial" panose="020B0604020202020204" pitchFamily="34" charset="0"/>
              <a:buChar char="•"/>
            </a:pPr>
            <a:r>
              <a:rPr lang="es-MX" sz="2000" b="0" i="0" dirty="0" err="1">
                <a:solidFill>
                  <a:schemeClr val="tx1"/>
                </a:solidFill>
                <a:effectLst/>
                <a:latin typeface="+mn-lt"/>
              </a:rPr>
              <a:t>Testify</a:t>
            </a:r>
            <a:r>
              <a:rPr lang="es-MX" sz="2000" b="0" i="0" dirty="0">
                <a:solidFill>
                  <a:schemeClr val="tx1"/>
                </a:solidFill>
                <a:effectLst/>
                <a:latin typeface="+mn-lt"/>
              </a:rPr>
              <a:t> and face cross-examination</a:t>
            </a:r>
          </a:p>
          <a:p>
            <a:pPr marL="342900" lvl="0" indent="-342900" algn="l">
              <a:buFont typeface="Arial" panose="020B0604020202020204" pitchFamily="34" charset="0"/>
              <a:buChar char="•"/>
            </a:pPr>
            <a:endParaRPr lang="es-MX" sz="2000" b="0" i="0" dirty="0">
              <a:solidFill>
                <a:schemeClr val="tx1"/>
              </a:solidFill>
              <a:effectLst/>
              <a:latin typeface="+mn-lt"/>
            </a:endParaRPr>
          </a:p>
          <a:p>
            <a:pPr indent="0" algn="l">
              <a:buNone/>
            </a:pPr>
            <a:r>
              <a:rPr lang="es-MX" sz="2000" b="1" i="0" dirty="0">
                <a:solidFill>
                  <a:srgbClr val="0E1E3F"/>
                </a:solidFill>
                <a:effectLst/>
                <a:latin typeface="+mn-lt"/>
              </a:rPr>
              <a:t>Tribunal-appointed experts</a:t>
            </a:r>
            <a:endParaRPr lang="es-MX" sz="2000" b="0" i="0" dirty="0">
              <a:solidFill>
                <a:srgbClr val="0E1E3F"/>
              </a:solidFill>
              <a:effectLst/>
              <a:latin typeface="+mn-lt"/>
            </a:endParaRPr>
          </a:p>
          <a:p>
            <a:pPr marL="342900" lvl="0" indent="-342900" algn="l">
              <a:buFont typeface="Arial" panose="020B0604020202020204" pitchFamily="34" charset="0"/>
              <a:buChar char="•"/>
            </a:pPr>
            <a:r>
              <a:rPr lang="es-MX" sz="2000" b="0" i="0" dirty="0">
                <a:solidFill>
                  <a:schemeClr val="tx1"/>
                </a:solidFill>
                <a:effectLst/>
                <a:latin typeface="+mn-lt"/>
              </a:rPr>
              <a:t>Appointed by the tribunal</a:t>
            </a:r>
          </a:p>
          <a:p>
            <a:pPr marL="342900" lvl="0" indent="-342900" algn="l">
              <a:buFont typeface="Arial" panose="020B0604020202020204" pitchFamily="34" charset="0"/>
              <a:buChar char="•"/>
            </a:pPr>
            <a:r>
              <a:rPr lang="es-MX" sz="2000" b="0" i="0" dirty="0">
                <a:solidFill>
                  <a:schemeClr val="tx1"/>
                </a:solidFill>
                <a:effectLst/>
                <a:latin typeface="+mn-lt"/>
              </a:rPr>
              <a:t>Assist the tribunal on specific issues</a:t>
            </a:r>
          </a:p>
          <a:p>
            <a:pPr marL="342900" lvl="0" indent="-342900" algn="l">
              <a:buFont typeface="Arial" panose="020B0604020202020204" pitchFamily="34" charset="0"/>
              <a:buChar char="•"/>
            </a:pPr>
            <a:r>
              <a:rPr lang="es-MX" sz="2000" b="0" i="0" dirty="0">
                <a:solidFill>
                  <a:schemeClr val="tx1"/>
                </a:solidFill>
                <a:effectLst/>
                <a:latin typeface="+mn-lt"/>
              </a:rPr>
              <a:t>May be questioned by the parties</a:t>
            </a:r>
          </a:p>
          <a:p>
            <a:pPr marL="342900" lvl="0" indent="-342900" algn="l">
              <a:buFont typeface="Arial" panose="020B0604020202020204" pitchFamily="34" charset="0"/>
              <a:buChar char="•"/>
            </a:pPr>
            <a:endParaRPr lang="es-MX" sz="2000" dirty="0"/>
          </a:p>
        </p:txBody>
      </p:sp>
      <p:pic>
        <p:nvPicPr>
          <p:cNvPr id="5" name="Picture 2" descr="A close up of a sign&#10;&#10;Description automatically generated">
            <a:extLst>
              <a:ext uri="{FF2B5EF4-FFF2-40B4-BE49-F238E27FC236}">
                <a16:creationId xmlns:a16="http://schemas.microsoft.com/office/drawing/2014/main" id="{927AEC14-A99B-C9D1-B2EC-1A91FB1194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74770CAB-A44E-CA5A-1AFC-11D1452628AB}"/>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72C3DE3D-C7A3-44EE-7E41-5C86107B120B}"/>
              </a:ext>
            </a:extLst>
          </p:cNvPr>
          <p:cNvSpPr txBox="1"/>
          <p:nvPr/>
        </p:nvSpPr>
        <p:spPr>
          <a:xfrm>
            <a:off x="1129459" y="610192"/>
            <a:ext cx="5173357"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Party-Appointed vs Tribunal-Appointed Experts</a:t>
            </a:r>
            <a:endParaRPr lang="es-MX" sz="2400" b="0" i="0" dirty="0">
              <a:solidFill>
                <a:srgbClr val="0E1E3F"/>
              </a:solidFill>
              <a:effectLst/>
              <a:latin typeface="Montserrat" pitchFamily="2" charset="77"/>
            </a:endParaRPr>
          </a:p>
        </p:txBody>
      </p:sp>
      <p:sp>
        <p:nvSpPr>
          <p:cNvPr id="11" name="CuadroTexto 10">
            <a:extLst>
              <a:ext uri="{FF2B5EF4-FFF2-40B4-BE49-F238E27FC236}">
                <a16:creationId xmlns:a16="http://schemas.microsoft.com/office/drawing/2014/main" id="{25197430-4425-FCBE-0395-C3AD5153FDA5}"/>
              </a:ext>
            </a:extLst>
          </p:cNvPr>
          <p:cNvSpPr txBox="1"/>
          <p:nvPr/>
        </p:nvSpPr>
        <p:spPr>
          <a:xfrm>
            <a:off x="1129459" y="5097995"/>
            <a:ext cx="7045712" cy="1138773"/>
          </a:xfrm>
          <a:prstGeom prst="rect">
            <a:avLst/>
          </a:prstGeom>
          <a:noFill/>
        </p:spPr>
        <p:txBody>
          <a:bodyPr wrap="square">
            <a:spAutoFit/>
          </a:bodyPr>
          <a:lstStyle/>
          <a:p>
            <a:pPr indent="0" algn="l">
              <a:buNone/>
            </a:pPr>
            <a:r>
              <a:rPr lang="es-MX" sz="2000" b="0" i="0" dirty="0">
                <a:solidFill>
                  <a:schemeClr val="tx1"/>
                </a:solidFill>
                <a:effectLst/>
                <a:latin typeface="+mn-lt"/>
              </a:rPr>
              <a:t>ICC rules expressly allow tribunals to appoint experts, define their terms of reference, and receive their reports. </a:t>
            </a:r>
          </a:p>
          <a:p>
            <a:pPr indent="0" algn="l">
              <a:buNone/>
            </a:pPr>
            <a:r>
              <a:rPr lang="es-MX" sz="1400" b="0" i="0" dirty="0">
                <a:solidFill>
                  <a:schemeClr val="tx1"/>
                </a:solidFill>
                <a:effectLst/>
                <a:latin typeface="+mn-lt"/>
              </a:rPr>
              <a:t>(</a:t>
            </a:r>
            <a:r>
              <a:rPr lang="es-MX" sz="1400" b="0" i="0" dirty="0">
                <a:solidFill>
                  <a:schemeClr val="tx1"/>
                </a:solidFill>
                <a:effectLst/>
                <a:latin typeface="+mn-lt"/>
                <a:hlinkClick r:id="rId3"/>
              </a:rPr>
              <a:t>https://iccwbo.org/dispute-resolution/dispute-resolution-services/arbitration/rules-procedure/2021-arbitration-rules/?utm_source=chatgpt.com</a:t>
            </a:r>
            <a:r>
              <a:rPr lang="es-MX" sz="1400" b="0" i="0" dirty="0">
                <a:solidFill>
                  <a:schemeClr val="tx1"/>
                </a:solidFill>
                <a:effectLst/>
                <a:latin typeface="+mn-lt"/>
              </a:rPr>
              <a:t>)</a:t>
            </a:r>
            <a:endParaRPr lang="es-MX" sz="2000" b="0" i="0" dirty="0">
              <a:solidFill>
                <a:srgbClr val="000000"/>
              </a:solidFill>
              <a:effectLst/>
              <a:latin typeface="Aptos" panose="020B0004020202020204" pitchFamily="34" charset="0"/>
            </a:endParaRPr>
          </a:p>
        </p:txBody>
      </p:sp>
      <p:cxnSp>
        <p:nvCxnSpPr>
          <p:cNvPr id="12" name="Conector recto 11">
            <a:extLst>
              <a:ext uri="{FF2B5EF4-FFF2-40B4-BE49-F238E27FC236}">
                <a16:creationId xmlns:a16="http://schemas.microsoft.com/office/drawing/2014/main" id="{4372983B-45C9-4010-F96E-60478ADF2206}"/>
              </a:ext>
            </a:extLst>
          </p:cNvPr>
          <p:cNvCxnSpPr/>
          <p:nvPr/>
        </p:nvCxnSpPr>
        <p:spPr>
          <a:xfrm>
            <a:off x="895817" y="5097995"/>
            <a:ext cx="7279354" cy="0"/>
          </a:xfrm>
          <a:prstGeom prst="line">
            <a:avLst/>
          </a:prstGeom>
          <a:ln>
            <a:solidFill>
              <a:srgbClr val="0E1E3F"/>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4F58EA4E-6711-519C-E857-6D2E3F4B0E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pic>
        <p:nvPicPr>
          <p:cNvPr id="3" name="Imagen 2">
            <a:extLst>
              <a:ext uri="{FF2B5EF4-FFF2-40B4-BE49-F238E27FC236}">
                <a16:creationId xmlns:a16="http://schemas.microsoft.com/office/drawing/2014/main" id="{ECF41A01-4289-9653-9B9F-C2CC31B7D2FD}"/>
              </a:ext>
            </a:extLst>
          </p:cNvPr>
          <p:cNvPicPr>
            <a:picLocks noChangeAspect="1"/>
          </p:cNvPicPr>
          <p:nvPr/>
        </p:nvPicPr>
        <p:blipFill>
          <a:blip r:embed="rId5"/>
          <a:srcRect l="21123"/>
          <a:stretch>
            <a:fillRect/>
          </a:stretch>
        </p:blipFill>
        <p:spPr>
          <a:xfrm>
            <a:off x="5569527" y="2168186"/>
            <a:ext cx="3090552" cy="2202812"/>
          </a:xfrm>
          <a:prstGeom prst="rect">
            <a:avLst/>
          </a:prstGeom>
        </p:spPr>
      </p:pic>
    </p:spTree>
    <p:extLst>
      <p:ext uri="{BB962C8B-B14F-4D97-AF65-F5344CB8AC3E}">
        <p14:creationId xmlns:p14="http://schemas.microsoft.com/office/powerpoint/2010/main" val="13789853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652B924D-184A-7F0F-9248-F9C5AC7BFE87}"/>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D56DE941-C42D-FF0E-D26F-B6246A953DD0}"/>
              </a:ext>
            </a:extLst>
          </p:cNvPr>
          <p:cNvSpPr txBox="1"/>
          <p:nvPr/>
        </p:nvSpPr>
        <p:spPr>
          <a:xfrm>
            <a:off x="2917371" y="1720840"/>
            <a:ext cx="3940629" cy="3477875"/>
          </a:xfrm>
          <a:prstGeom prst="rect">
            <a:avLst/>
          </a:prstGeom>
          <a:noFill/>
        </p:spPr>
        <p:txBody>
          <a:bodyPr wrap="square">
            <a:spAutoFit/>
          </a:bodyPr>
          <a:lstStyle/>
          <a:p>
            <a:pPr indent="0" algn="l">
              <a:buNone/>
            </a:pPr>
            <a:r>
              <a:rPr lang="es-MX" sz="2000" b="1" i="0" dirty="0">
                <a:solidFill>
                  <a:srgbClr val="0E1E3F"/>
                </a:solidFill>
                <a:effectLst/>
                <a:latin typeface="+mn-lt"/>
              </a:rPr>
              <a:t>Typical lifecycle</a:t>
            </a:r>
            <a:endParaRPr lang="es-MX" sz="2000" b="0" i="0" dirty="0">
              <a:solidFill>
                <a:srgbClr val="0E1E3F"/>
              </a:solidFill>
              <a:effectLst/>
              <a:latin typeface="+mn-lt"/>
            </a:endParaRPr>
          </a:p>
          <a:p>
            <a:pPr marL="342900" lvl="0" indent="-342900" algn="l">
              <a:buFont typeface="+mj-lt"/>
              <a:buAutoNum type="arabicPeriod"/>
            </a:pPr>
            <a:r>
              <a:rPr lang="es-MX" sz="2000" b="0" i="0" dirty="0">
                <a:solidFill>
                  <a:schemeClr val="tx1"/>
                </a:solidFill>
                <a:effectLst/>
                <a:latin typeface="+mn-lt"/>
              </a:rPr>
              <a:t>Claim arises</a:t>
            </a:r>
          </a:p>
          <a:p>
            <a:pPr marL="342900" lvl="0" indent="-342900" algn="l">
              <a:buFont typeface="+mj-lt"/>
              <a:buAutoNum type="arabicPeriod"/>
            </a:pPr>
            <a:r>
              <a:rPr lang="es-MX" sz="2000" b="0" i="0" dirty="0">
                <a:solidFill>
                  <a:schemeClr val="tx1"/>
                </a:solidFill>
                <a:effectLst/>
                <a:latin typeface="+mn-lt"/>
              </a:rPr>
              <a:t>Early assessment</a:t>
            </a:r>
          </a:p>
          <a:p>
            <a:pPr marL="342900" lvl="0" indent="-342900" algn="l">
              <a:buFont typeface="+mj-lt"/>
              <a:buAutoNum type="arabicPeriod"/>
            </a:pPr>
            <a:r>
              <a:rPr lang="es-MX" sz="2000" b="0" i="0" dirty="0">
                <a:solidFill>
                  <a:schemeClr val="tx1"/>
                </a:solidFill>
                <a:effectLst/>
                <a:latin typeface="+mn-lt"/>
              </a:rPr>
              <a:t>Notice and entitlement review</a:t>
            </a:r>
          </a:p>
          <a:p>
            <a:pPr marL="342900" lvl="0" indent="-342900" algn="l">
              <a:buFont typeface="+mj-lt"/>
              <a:buAutoNum type="arabicPeriod"/>
            </a:pPr>
            <a:r>
              <a:rPr lang="es-MX" sz="2000" b="0" i="0" dirty="0">
                <a:solidFill>
                  <a:schemeClr val="tx1"/>
                </a:solidFill>
                <a:effectLst/>
                <a:latin typeface="+mn-lt"/>
              </a:rPr>
              <a:t>Document collection</a:t>
            </a:r>
          </a:p>
          <a:p>
            <a:pPr marL="342900" lvl="0" indent="-342900" algn="l">
              <a:buFont typeface="+mj-lt"/>
              <a:buAutoNum type="arabicPeriod"/>
            </a:pPr>
            <a:r>
              <a:rPr lang="es-MX" sz="2000" b="0" i="0" dirty="0">
                <a:solidFill>
                  <a:schemeClr val="tx1"/>
                </a:solidFill>
                <a:effectLst/>
                <a:latin typeface="+mn-lt"/>
              </a:rPr>
              <a:t>Expert scoping</a:t>
            </a:r>
          </a:p>
          <a:p>
            <a:pPr marL="342900" lvl="0" indent="-342900" algn="l">
              <a:buFont typeface="+mj-lt"/>
              <a:buAutoNum type="arabicPeriod"/>
            </a:pPr>
            <a:r>
              <a:rPr lang="es-MX" sz="2000" b="0" i="0" dirty="0">
                <a:solidFill>
                  <a:schemeClr val="tx1"/>
                </a:solidFill>
                <a:effectLst/>
                <a:latin typeface="+mn-lt"/>
              </a:rPr>
              <a:t>Expert report</a:t>
            </a:r>
          </a:p>
          <a:p>
            <a:pPr marL="342900" lvl="0" indent="-342900" algn="l">
              <a:buFont typeface="+mj-lt"/>
              <a:buAutoNum type="arabicPeriod"/>
            </a:pPr>
            <a:r>
              <a:rPr lang="es-MX" sz="2000" b="0" i="0" dirty="0">
                <a:solidFill>
                  <a:schemeClr val="tx1"/>
                </a:solidFill>
                <a:effectLst/>
                <a:latin typeface="+mn-lt"/>
              </a:rPr>
              <a:t>Rebuttal report</a:t>
            </a:r>
          </a:p>
          <a:p>
            <a:pPr marL="342900" lvl="0" indent="-342900" algn="l">
              <a:buFont typeface="+mj-lt"/>
              <a:buAutoNum type="arabicPeriod"/>
            </a:pPr>
            <a:r>
              <a:rPr lang="es-MX" sz="2000" b="0" i="0" dirty="0">
                <a:solidFill>
                  <a:schemeClr val="tx1"/>
                </a:solidFill>
                <a:effectLst/>
                <a:latin typeface="+mn-lt"/>
              </a:rPr>
              <a:t>Joint expert process</a:t>
            </a:r>
          </a:p>
          <a:p>
            <a:pPr marL="342900" lvl="0" indent="-342900" algn="l">
              <a:buFont typeface="+mj-lt"/>
              <a:buAutoNum type="arabicPeriod"/>
            </a:pPr>
            <a:r>
              <a:rPr lang="es-MX" sz="2000" b="0" i="0" dirty="0">
                <a:solidFill>
                  <a:schemeClr val="tx1"/>
                </a:solidFill>
                <a:effectLst/>
                <a:latin typeface="+mn-lt"/>
              </a:rPr>
              <a:t>Hearing testimony</a:t>
            </a:r>
          </a:p>
          <a:p>
            <a:pPr marL="342900" lvl="0" indent="-342900" algn="l">
              <a:buFont typeface="+mj-lt"/>
              <a:buAutoNum type="arabicPeriod"/>
            </a:pPr>
            <a:r>
              <a:rPr lang="es-MX" sz="2000" b="0" i="0" dirty="0">
                <a:solidFill>
                  <a:schemeClr val="tx1"/>
                </a:solidFill>
                <a:effectLst/>
                <a:latin typeface="+mn-lt"/>
              </a:rPr>
              <a:t>Award</a:t>
            </a:r>
          </a:p>
        </p:txBody>
      </p:sp>
      <p:pic>
        <p:nvPicPr>
          <p:cNvPr id="5" name="Picture 2" descr="A close up of a sign&#10;&#10;Description automatically generated">
            <a:extLst>
              <a:ext uri="{FF2B5EF4-FFF2-40B4-BE49-F238E27FC236}">
                <a16:creationId xmlns:a16="http://schemas.microsoft.com/office/drawing/2014/main" id="{9DE9C9A6-CC32-A2CA-4336-A1155BA51F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F8FDBA90-478A-1195-23EB-BC1AB4AF1BE4}"/>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213CC1C2-66B6-BACC-3C0F-18E7065A9A11}"/>
              </a:ext>
            </a:extLst>
          </p:cNvPr>
          <p:cNvSpPr txBox="1"/>
          <p:nvPr/>
        </p:nvSpPr>
        <p:spPr>
          <a:xfrm>
            <a:off x="1164787" y="610192"/>
            <a:ext cx="5693213" cy="830997"/>
          </a:xfrm>
          <a:prstGeom prst="rect">
            <a:avLst/>
          </a:prstGeom>
          <a:noFill/>
        </p:spPr>
        <p:txBody>
          <a:bodyPr wrap="square">
            <a:spAutoFit/>
          </a:bodyPr>
          <a:lstStyle/>
          <a:p>
            <a:pPr indent="0" algn="l">
              <a:buNone/>
            </a:pPr>
            <a:r>
              <a:rPr lang="es-MX" sz="2400" b="1" i="0" dirty="0" err="1">
                <a:solidFill>
                  <a:srgbClr val="0E1E3F"/>
                </a:solidFill>
                <a:effectLst/>
                <a:latin typeface="Montserrat" pitchFamily="2" charset="77"/>
              </a:rPr>
              <a:t>Where</a:t>
            </a:r>
            <a:r>
              <a:rPr lang="es-MX" sz="2400" b="1" i="0" dirty="0">
                <a:solidFill>
                  <a:srgbClr val="0E1E3F"/>
                </a:solidFill>
                <a:effectLst/>
                <a:latin typeface="Montserrat" pitchFamily="2" charset="77"/>
              </a:rPr>
              <a:t> </a:t>
            </a:r>
            <a:r>
              <a:rPr lang="es-MX" sz="2400" b="1" i="0" dirty="0" err="1">
                <a:solidFill>
                  <a:srgbClr val="0E1E3F"/>
                </a:solidFill>
                <a:effectLst/>
                <a:latin typeface="Montserrat" pitchFamily="2" charset="77"/>
              </a:rPr>
              <a:t>Experts</a:t>
            </a:r>
            <a:r>
              <a:rPr lang="es-MX" sz="2400" b="1" i="0" dirty="0">
                <a:solidFill>
                  <a:srgbClr val="0E1E3F"/>
                </a:solidFill>
                <a:effectLst/>
                <a:latin typeface="Montserrat" pitchFamily="2" charset="77"/>
              </a:rPr>
              <a:t> Can Add </a:t>
            </a:r>
            <a:r>
              <a:rPr lang="es-MX" sz="2400" b="1" i="0" dirty="0" err="1">
                <a:solidFill>
                  <a:srgbClr val="0E1E3F"/>
                </a:solidFill>
                <a:effectLst/>
                <a:latin typeface="Montserrat" pitchFamily="2" charset="77"/>
              </a:rPr>
              <a:t>Value</a:t>
            </a:r>
            <a:r>
              <a:rPr lang="es-MX" sz="2400" b="1" i="0" dirty="0">
                <a:solidFill>
                  <a:srgbClr val="0E1E3F"/>
                </a:solidFill>
                <a:effectLst/>
                <a:latin typeface="Montserrat" pitchFamily="2" charset="77"/>
              </a:rPr>
              <a:t> </a:t>
            </a:r>
            <a:r>
              <a:rPr lang="es-MX" sz="2400" b="1" i="0" dirty="0" err="1">
                <a:solidFill>
                  <a:srgbClr val="0E1E3F"/>
                </a:solidFill>
                <a:effectLst/>
                <a:latin typeface="Montserrat" pitchFamily="2" charset="77"/>
              </a:rPr>
              <a:t>Accross</a:t>
            </a:r>
            <a:r>
              <a:rPr lang="es-MX" sz="2400" b="1" i="0" dirty="0">
                <a:solidFill>
                  <a:srgbClr val="0E1E3F"/>
                </a:solidFill>
                <a:effectLst/>
                <a:latin typeface="Montserrat" pitchFamily="2" charset="77"/>
              </a:rPr>
              <a:t> </a:t>
            </a:r>
            <a:r>
              <a:rPr lang="es-MX" sz="2400" b="1" i="0" dirty="0" err="1">
                <a:solidFill>
                  <a:srgbClr val="0E1E3F"/>
                </a:solidFill>
                <a:effectLst/>
                <a:latin typeface="Montserrat" pitchFamily="2" charset="77"/>
              </a:rPr>
              <a:t>the</a:t>
            </a:r>
            <a:r>
              <a:rPr lang="es-MX" sz="2400" b="1" i="0" dirty="0">
                <a:solidFill>
                  <a:srgbClr val="0E1E3F"/>
                </a:solidFill>
                <a:effectLst/>
                <a:latin typeface="Montserrat" pitchFamily="2" charset="77"/>
              </a:rPr>
              <a:t> Dispute Lifecycle</a:t>
            </a:r>
            <a:endParaRPr lang="es-MX" sz="2400" b="0" i="0" dirty="0">
              <a:solidFill>
                <a:srgbClr val="0E1E3F"/>
              </a:solidFill>
              <a:effectLst/>
              <a:latin typeface="Montserrat" pitchFamily="2" charset="77"/>
            </a:endParaRPr>
          </a:p>
        </p:txBody>
      </p:sp>
      <p:sp>
        <p:nvSpPr>
          <p:cNvPr id="11" name="CuadroTexto 10">
            <a:extLst>
              <a:ext uri="{FF2B5EF4-FFF2-40B4-BE49-F238E27FC236}">
                <a16:creationId xmlns:a16="http://schemas.microsoft.com/office/drawing/2014/main" id="{01DEF28C-47F4-6F88-42EA-3722DC60F1B7}"/>
              </a:ext>
            </a:extLst>
          </p:cNvPr>
          <p:cNvSpPr txBox="1"/>
          <p:nvPr/>
        </p:nvSpPr>
        <p:spPr>
          <a:xfrm>
            <a:off x="1431473" y="5298794"/>
            <a:ext cx="6281054" cy="707886"/>
          </a:xfrm>
          <a:prstGeom prst="rect">
            <a:avLst/>
          </a:prstGeom>
          <a:noFill/>
        </p:spPr>
        <p:txBody>
          <a:bodyPr wrap="square">
            <a:spAutoFit/>
          </a:bodyPr>
          <a:lstStyle/>
          <a:p>
            <a:pPr indent="0" algn="l">
              <a:buNone/>
            </a:pPr>
            <a:r>
              <a:rPr lang="es-MX" sz="2000" b="1" i="0" dirty="0">
                <a:solidFill>
                  <a:srgbClr val="0E1E3F"/>
                </a:solidFill>
                <a:effectLst/>
                <a:latin typeface="Montserrat" pitchFamily="2" charset="77"/>
              </a:rPr>
              <a:t>Best practice:</a:t>
            </a:r>
            <a:r>
              <a:rPr lang="es-MX" sz="2000" b="0" i="0" dirty="0">
                <a:solidFill>
                  <a:srgbClr val="0E1E3F"/>
                </a:solidFill>
                <a:effectLst/>
                <a:latin typeface="Montserrat" pitchFamily="2" charset="77"/>
              </a:rPr>
              <a:t> </a:t>
            </a:r>
            <a:r>
              <a:rPr lang="es-MX" sz="2000" b="0" i="0" dirty="0">
                <a:solidFill>
                  <a:schemeClr val="tx1"/>
                </a:solidFill>
                <a:effectLst/>
                <a:latin typeface="+mn-lt"/>
              </a:rPr>
              <a:t>Bring experts early enough to preserve evidence, but not so early that analysis becomes advocacy.</a:t>
            </a:r>
            <a:endParaRPr lang="es-MX" sz="2000" b="0" i="0" dirty="0">
              <a:solidFill>
                <a:srgbClr val="000000"/>
              </a:solidFill>
              <a:effectLst/>
              <a:latin typeface="Aptos" panose="020B0004020202020204" pitchFamily="34" charset="0"/>
            </a:endParaRPr>
          </a:p>
        </p:txBody>
      </p:sp>
      <p:cxnSp>
        <p:nvCxnSpPr>
          <p:cNvPr id="12" name="Conector recto 11">
            <a:extLst>
              <a:ext uri="{FF2B5EF4-FFF2-40B4-BE49-F238E27FC236}">
                <a16:creationId xmlns:a16="http://schemas.microsoft.com/office/drawing/2014/main" id="{9165A960-F0FD-8256-9B5D-76BC1AA97CE6}"/>
              </a:ext>
            </a:extLst>
          </p:cNvPr>
          <p:cNvCxnSpPr/>
          <p:nvPr/>
        </p:nvCxnSpPr>
        <p:spPr>
          <a:xfrm>
            <a:off x="932323" y="5298794"/>
            <a:ext cx="7279354" cy="0"/>
          </a:xfrm>
          <a:prstGeom prst="line">
            <a:avLst/>
          </a:prstGeom>
          <a:ln>
            <a:solidFill>
              <a:srgbClr val="0E1E3F"/>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9CCD638C-8A6A-8BD1-D63F-6AE460F9A2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412410254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CB2CA2F4-393E-C52D-DD72-3E99E27513E1}"/>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D78E7D56-BC47-17FE-EE63-5ABAF67C7016}"/>
              </a:ext>
            </a:extLst>
          </p:cNvPr>
          <p:cNvSpPr txBox="1"/>
          <p:nvPr/>
        </p:nvSpPr>
        <p:spPr>
          <a:xfrm>
            <a:off x="1010778" y="1398943"/>
            <a:ext cx="3741347" cy="4401205"/>
          </a:xfrm>
          <a:prstGeom prst="rect">
            <a:avLst/>
          </a:prstGeom>
          <a:noFill/>
        </p:spPr>
        <p:txBody>
          <a:bodyPr wrap="square">
            <a:spAutoFit/>
          </a:bodyPr>
          <a:lstStyle/>
          <a:p>
            <a:pPr indent="0" algn="l">
              <a:buNone/>
            </a:pPr>
            <a:r>
              <a:rPr lang="es-MX" sz="2000" b="0" i="0" dirty="0">
                <a:solidFill>
                  <a:schemeClr val="tx1"/>
                </a:solidFill>
                <a:effectLst/>
                <a:latin typeface="+mn-lt"/>
              </a:rPr>
              <a:t>Experts rely on:</a:t>
            </a:r>
          </a:p>
          <a:p>
            <a:pPr marL="342900" lvl="0" indent="-342900" algn="l">
              <a:buFont typeface="Arial" panose="020B0604020202020204" pitchFamily="34" charset="0"/>
              <a:buChar char="•"/>
            </a:pPr>
            <a:r>
              <a:rPr lang="es-MX" sz="2000" b="0" i="0" dirty="0">
                <a:solidFill>
                  <a:schemeClr val="tx1"/>
                </a:solidFill>
                <a:effectLst/>
                <a:latin typeface="+mn-lt"/>
              </a:rPr>
              <a:t>Contract and amendments</a:t>
            </a:r>
          </a:p>
          <a:p>
            <a:pPr marL="342900" lvl="0" indent="-342900" algn="l">
              <a:buFont typeface="Arial" panose="020B0604020202020204" pitchFamily="34" charset="0"/>
              <a:buChar char="•"/>
            </a:pPr>
            <a:r>
              <a:rPr lang="es-MX" sz="2000" b="0" i="0" dirty="0">
                <a:solidFill>
                  <a:schemeClr val="tx1"/>
                </a:solidFill>
                <a:effectLst/>
                <a:latin typeface="+mn-lt"/>
              </a:rPr>
              <a:t>Change orders</a:t>
            </a:r>
          </a:p>
          <a:p>
            <a:pPr marL="342900" lvl="0" indent="-342900" algn="l">
              <a:buFont typeface="Arial" panose="020B0604020202020204" pitchFamily="34" charset="0"/>
              <a:buChar char="•"/>
            </a:pPr>
            <a:r>
              <a:rPr lang="es-MX" sz="2000" b="0" i="0" dirty="0">
                <a:solidFill>
                  <a:schemeClr val="tx1"/>
                </a:solidFill>
                <a:effectLst/>
                <a:latin typeface="+mn-lt"/>
              </a:rPr>
              <a:t>Pay applications</a:t>
            </a:r>
          </a:p>
          <a:p>
            <a:pPr marL="342900" lvl="0" indent="-342900" algn="l">
              <a:buFont typeface="Arial" panose="020B0604020202020204" pitchFamily="34" charset="0"/>
              <a:buChar char="•"/>
            </a:pPr>
            <a:r>
              <a:rPr lang="es-MX" sz="2000" b="0" i="0" dirty="0">
                <a:solidFill>
                  <a:schemeClr val="tx1"/>
                </a:solidFill>
                <a:effectLst/>
                <a:latin typeface="+mn-lt"/>
              </a:rPr>
              <a:t>Schedules and updates</a:t>
            </a:r>
          </a:p>
          <a:p>
            <a:pPr marL="342900" lvl="0" indent="-342900" algn="l">
              <a:buFont typeface="Arial" panose="020B0604020202020204" pitchFamily="34" charset="0"/>
              <a:buChar char="•"/>
            </a:pPr>
            <a:r>
              <a:rPr lang="es-MX" sz="2000" b="0" i="0" dirty="0">
                <a:solidFill>
                  <a:schemeClr val="tx1"/>
                </a:solidFill>
                <a:effectLst/>
                <a:latin typeface="+mn-lt"/>
              </a:rPr>
              <a:t>Daily reports</a:t>
            </a:r>
          </a:p>
          <a:p>
            <a:pPr marL="342900" lvl="0" indent="-342900" algn="l">
              <a:buFont typeface="Arial" panose="020B0604020202020204" pitchFamily="34" charset="0"/>
              <a:buChar char="•"/>
            </a:pPr>
            <a:r>
              <a:rPr lang="es-MX" sz="2000" b="0" i="0" dirty="0">
                <a:solidFill>
                  <a:schemeClr val="tx1"/>
                </a:solidFill>
                <a:effectLst/>
                <a:latin typeface="+mn-lt"/>
              </a:rPr>
              <a:t>RFIs</a:t>
            </a:r>
          </a:p>
          <a:p>
            <a:pPr marL="342900" lvl="0" indent="-342900" algn="l">
              <a:buFont typeface="Arial" panose="020B0604020202020204" pitchFamily="34" charset="0"/>
              <a:buChar char="•"/>
            </a:pPr>
            <a:r>
              <a:rPr lang="es-MX" sz="2000" b="0" i="0" dirty="0">
                <a:solidFill>
                  <a:schemeClr val="tx1"/>
                </a:solidFill>
                <a:effectLst/>
                <a:latin typeface="+mn-lt"/>
              </a:rPr>
              <a:t>Submittals</a:t>
            </a:r>
          </a:p>
          <a:p>
            <a:pPr marL="342900" lvl="0" indent="-342900" algn="l">
              <a:buFont typeface="Arial" panose="020B0604020202020204" pitchFamily="34" charset="0"/>
              <a:buChar char="•"/>
            </a:pPr>
            <a:r>
              <a:rPr lang="es-MX" sz="2000" b="0" i="0" dirty="0">
                <a:solidFill>
                  <a:schemeClr val="tx1"/>
                </a:solidFill>
                <a:effectLst/>
                <a:latin typeface="+mn-lt"/>
              </a:rPr>
              <a:t>Meeting minutes</a:t>
            </a:r>
          </a:p>
          <a:p>
            <a:pPr marL="342900" lvl="0" indent="-342900" algn="l">
              <a:buFont typeface="Arial" panose="020B0604020202020204" pitchFamily="34" charset="0"/>
              <a:buChar char="•"/>
            </a:pPr>
            <a:r>
              <a:rPr lang="es-MX" sz="2000" b="0" i="0" dirty="0">
                <a:solidFill>
                  <a:schemeClr val="tx1"/>
                </a:solidFill>
                <a:effectLst/>
                <a:latin typeface="+mn-lt"/>
              </a:rPr>
              <a:t>Cost reports</a:t>
            </a:r>
          </a:p>
          <a:p>
            <a:pPr marL="342900" lvl="0" indent="-342900" algn="l">
              <a:buFont typeface="Arial" panose="020B0604020202020204" pitchFamily="34" charset="0"/>
              <a:buChar char="•"/>
            </a:pPr>
            <a:r>
              <a:rPr lang="es-MX" sz="2000" b="0" i="0" dirty="0">
                <a:solidFill>
                  <a:schemeClr val="tx1"/>
                </a:solidFill>
                <a:effectLst/>
                <a:latin typeface="+mn-lt"/>
              </a:rPr>
              <a:t>Invoices</a:t>
            </a:r>
          </a:p>
          <a:p>
            <a:pPr marL="342900" lvl="0" indent="-342900" algn="l">
              <a:buFont typeface="Arial" panose="020B0604020202020204" pitchFamily="34" charset="0"/>
              <a:buChar char="•"/>
            </a:pPr>
            <a:r>
              <a:rPr lang="es-MX" sz="2000" b="0" i="0" dirty="0">
                <a:solidFill>
                  <a:schemeClr val="tx1"/>
                </a:solidFill>
                <a:effectLst/>
                <a:latin typeface="+mn-lt"/>
              </a:rPr>
              <a:t>Emails</a:t>
            </a:r>
          </a:p>
          <a:p>
            <a:pPr marL="342900" lvl="0" indent="-342900" algn="l">
              <a:buFont typeface="Arial" panose="020B0604020202020204" pitchFamily="34" charset="0"/>
              <a:buChar char="•"/>
            </a:pPr>
            <a:r>
              <a:rPr lang="es-MX" sz="2000" b="0" i="0" dirty="0">
                <a:solidFill>
                  <a:schemeClr val="tx1"/>
                </a:solidFill>
                <a:effectLst/>
                <a:latin typeface="+mn-lt"/>
              </a:rPr>
              <a:t>Photographs</a:t>
            </a:r>
          </a:p>
          <a:p>
            <a:pPr marL="342900" lvl="0" indent="-342900" algn="l">
              <a:buFont typeface="Arial" panose="020B0604020202020204" pitchFamily="34" charset="0"/>
              <a:buChar char="•"/>
            </a:pPr>
            <a:r>
              <a:rPr lang="es-MX" sz="2000" b="0" i="0" dirty="0">
                <a:solidFill>
                  <a:schemeClr val="tx1"/>
                </a:solidFill>
                <a:effectLst/>
                <a:latin typeface="+mn-lt"/>
              </a:rPr>
              <a:t>Audit workpapers</a:t>
            </a:r>
          </a:p>
        </p:txBody>
      </p:sp>
      <p:pic>
        <p:nvPicPr>
          <p:cNvPr id="5" name="Picture 2" descr="A close up of a sign&#10;&#10;Description automatically generated">
            <a:extLst>
              <a:ext uri="{FF2B5EF4-FFF2-40B4-BE49-F238E27FC236}">
                <a16:creationId xmlns:a16="http://schemas.microsoft.com/office/drawing/2014/main" id="{91028359-D35E-A0C3-1B5E-CB194A3690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DB73BF90-9079-2E05-9926-C1DAB57AB0ED}"/>
              </a:ext>
            </a:extLst>
          </p:cNvPr>
          <p:cNvCxnSpPr/>
          <p:nvPr/>
        </p:nvCxnSpPr>
        <p:spPr>
          <a:xfrm>
            <a:off x="1010778" y="439980"/>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644F5A36-92A8-0C0B-580E-09051B0D2079}"/>
              </a:ext>
            </a:extLst>
          </p:cNvPr>
          <p:cNvSpPr txBox="1"/>
          <p:nvPr/>
        </p:nvSpPr>
        <p:spPr>
          <a:xfrm>
            <a:off x="1172478" y="450459"/>
            <a:ext cx="4572000"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The Expert’s Starting Point: Records</a:t>
            </a:r>
            <a:endParaRPr lang="es-MX" sz="2400" b="0" i="0" dirty="0">
              <a:solidFill>
                <a:srgbClr val="0E1E3F"/>
              </a:solidFill>
              <a:effectLst/>
              <a:latin typeface="Montserrat" pitchFamily="2" charset="77"/>
            </a:endParaRPr>
          </a:p>
        </p:txBody>
      </p:sp>
      <p:sp>
        <p:nvSpPr>
          <p:cNvPr id="11" name="CuadroTexto 10">
            <a:extLst>
              <a:ext uri="{FF2B5EF4-FFF2-40B4-BE49-F238E27FC236}">
                <a16:creationId xmlns:a16="http://schemas.microsoft.com/office/drawing/2014/main" id="{B2232337-9AB9-D979-05AD-DD0D2A4CC759}"/>
              </a:ext>
            </a:extLst>
          </p:cNvPr>
          <p:cNvSpPr txBox="1"/>
          <p:nvPr/>
        </p:nvSpPr>
        <p:spPr>
          <a:xfrm>
            <a:off x="932323" y="5970363"/>
            <a:ext cx="7279354" cy="646331"/>
          </a:xfrm>
          <a:prstGeom prst="rect">
            <a:avLst/>
          </a:prstGeom>
          <a:noFill/>
        </p:spPr>
        <p:txBody>
          <a:bodyPr wrap="square">
            <a:spAutoFit/>
          </a:bodyPr>
          <a:lstStyle/>
          <a:p>
            <a:pPr indent="0" algn="l">
              <a:buNone/>
            </a:pPr>
            <a:r>
              <a:rPr lang="es-MX" b="1" i="0" dirty="0">
                <a:solidFill>
                  <a:srgbClr val="0E1E3F"/>
                </a:solidFill>
                <a:effectLst/>
                <a:latin typeface="Montserrat" pitchFamily="2" charset="77"/>
              </a:rPr>
              <a:t>Construction audit records often become arbitration evidence.</a:t>
            </a:r>
            <a:endParaRPr lang="es-MX" b="0" i="0" dirty="0">
              <a:solidFill>
                <a:srgbClr val="0E1E3F"/>
              </a:solidFill>
              <a:effectLst/>
              <a:latin typeface="Montserrat" pitchFamily="2" charset="77"/>
            </a:endParaRPr>
          </a:p>
        </p:txBody>
      </p:sp>
      <p:cxnSp>
        <p:nvCxnSpPr>
          <p:cNvPr id="12" name="Conector recto 11">
            <a:extLst>
              <a:ext uri="{FF2B5EF4-FFF2-40B4-BE49-F238E27FC236}">
                <a16:creationId xmlns:a16="http://schemas.microsoft.com/office/drawing/2014/main" id="{B5CB46B9-969F-D747-51CF-D77389C646BE}"/>
              </a:ext>
            </a:extLst>
          </p:cNvPr>
          <p:cNvCxnSpPr/>
          <p:nvPr/>
        </p:nvCxnSpPr>
        <p:spPr>
          <a:xfrm>
            <a:off x="807941" y="5852875"/>
            <a:ext cx="7279354" cy="0"/>
          </a:xfrm>
          <a:prstGeom prst="line">
            <a:avLst/>
          </a:prstGeom>
          <a:ln>
            <a:solidFill>
              <a:srgbClr val="0E1E3F"/>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B35F0E7A-BE21-0782-3CA3-E61071924C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439980"/>
            <a:ext cx="659217" cy="858883"/>
          </a:xfrm>
          <a:prstGeom prst="rect">
            <a:avLst/>
          </a:prstGeom>
        </p:spPr>
      </p:pic>
      <p:pic>
        <p:nvPicPr>
          <p:cNvPr id="3" name="Imagen 2">
            <a:extLst>
              <a:ext uri="{FF2B5EF4-FFF2-40B4-BE49-F238E27FC236}">
                <a16:creationId xmlns:a16="http://schemas.microsoft.com/office/drawing/2014/main" id="{7B8CCCFA-22FA-BCC1-10DB-A4CE37D1AC6D}"/>
              </a:ext>
            </a:extLst>
          </p:cNvPr>
          <p:cNvPicPr>
            <a:picLocks noChangeAspect="1"/>
          </p:cNvPicPr>
          <p:nvPr/>
        </p:nvPicPr>
        <p:blipFill>
          <a:blip r:embed="rId4"/>
          <a:stretch>
            <a:fillRect/>
          </a:stretch>
        </p:blipFill>
        <p:spPr>
          <a:xfrm>
            <a:off x="4892266" y="2191158"/>
            <a:ext cx="3741347" cy="2494232"/>
          </a:xfrm>
          <a:prstGeom prst="rect">
            <a:avLst/>
          </a:prstGeom>
        </p:spPr>
      </p:pic>
    </p:spTree>
    <p:extLst>
      <p:ext uri="{BB962C8B-B14F-4D97-AF65-F5344CB8AC3E}">
        <p14:creationId xmlns:p14="http://schemas.microsoft.com/office/powerpoint/2010/main" val="2429192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C4B2A9A8-8485-B501-5665-112C557EFFF7}"/>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87FD2413-C647-FFFA-89A3-CE0E46ECFC32}"/>
              </a:ext>
            </a:extLst>
          </p:cNvPr>
          <p:cNvSpPr txBox="1"/>
          <p:nvPr/>
        </p:nvSpPr>
        <p:spPr>
          <a:xfrm>
            <a:off x="641445" y="2073659"/>
            <a:ext cx="4572000" cy="3693319"/>
          </a:xfrm>
          <a:prstGeom prst="rect">
            <a:avLst/>
          </a:prstGeom>
          <a:noFill/>
        </p:spPr>
        <p:txBody>
          <a:bodyPr wrap="square">
            <a:spAutoFit/>
          </a:bodyPr>
          <a:lstStyle/>
          <a:p>
            <a:pPr indent="0" algn="l">
              <a:buNone/>
            </a:pPr>
            <a:r>
              <a:rPr lang="es-MX" sz="1800" b="1" i="0" dirty="0">
                <a:solidFill>
                  <a:srgbClr val="0E1E3F"/>
                </a:solidFill>
                <a:effectLst/>
                <a:latin typeface="+mn-lt"/>
              </a:rPr>
              <a:t>Most persuasive evidence:</a:t>
            </a:r>
            <a:endParaRPr lang="es-MX" sz="1800" b="0" i="0" dirty="0">
              <a:solidFill>
                <a:srgbClr val="0E1E3F"/>
              </a:solidFill>
              <a:effectLst/>
              <a:latin typeface="+mn-lt"/>
            </a:endParaRPr>
          </a:p>
          <a:p>
            <a:pPr marL="342900" lvl="0" indent="-342900" algn="l">
              <a:buFont typeface="Arial" panose="020B0604020202020204" pitchFamily="34" charset="0"/>
              <a:buChar char="•"/>
            </a:pPr>
            <a:r>
              <a:rPr lang="es-MX" sz="1800" b="0" i="0" dirty="0">
                <a:solidFill>
                  <a:schemeClr val="tx1"/>
                </a:solidFill>
                <a:effectLst/>
                <a:latin typeface="+mn-lt"/>
              </a:rPr>
              <a:t>Created at the time of the event</a:t>
            </a:r>
          </a:p>
          <a:p>
            <a:pPr marL="342900" lvl="0" indent="-342900" algn="l">
              <a:buFont typeface="Arial" panose="020B0604020202020204" pitchFamily="34" charset="0"/>
              <a:buChar char="•"/>
            </a:pPr>
            <a:r>
              <a:rPr lang="es-MX" sz="1800" b="0" i="0" dirty="0">
                <a:solidFill>
                  <a:schemeClr val="tx1"/>
                </a:solidFill>
                <a:effectLst/>
                <a:latin typeface="+mn-lt"/>
              </a:rPr>
              <a:t>Prepared in the ordinary course of business</a:t>
            </a:r>
          </a:p>
          <a:p>
            <a:pPr marL="342900" lvl="0" indent="-342900" algn="l">
              <a:buFont typeface="Arial" panose="020B0604020202020204" pitchFamily="34" charset="0"/>
              <a:buChar char="•"/>
            </a:pPr>
            <a:r>
              <a:rPr lang="es-MX" sz="1800" b="0" i="0" dirty="0">
                <a:solidFill>
                  <a:schemeClr val="tx1"/>
                </a:solidFill>
                <a:effectLst/>
                <a:latin typeface="+mn-lt"/>
              </a:rPr>
              <a:t>Consistent across sources</a:t>
            </a:r>
          </a:p>
          <a:p>
            <a:pPr marL="342900" lvl="0" indent="-342900" algn="l">
              <a:buFont typeface="Arial" panose="020B0604020202020204" pitchFamily="34" charset="0"/>
              <a:buChar char="•"/>
            </a:pPr>
            <a:r>
              <a:rPr lang="es-MX" sz="1800" b="0" i="0" dirty="0">
                <a:solidFill>
                  <a:schemeClr val="tx1"/>
                </a:solidFill>
                <a:effectLst/>
                <a:latin typeface="+mn-lt"/>
              </a:rPr>
              <a:t>Linked to cost, time, scope, and responsibility</a:t>
            </a:r>
          </a:p>
          <a:p>
            <a:pPr marL="342900" lvl="0" indent="-342900" algn="l">
              <a:buFont typeface="Arial" panose="020B0604020202020204" pitchFamily="34" charset="0"/>
              <a:buChar char="•"/>
            </a:pPr>
            <a:endParaRPr lang="es-MX" sz="1800" b="0" i="0" dirty="0">
              <a:solidFill>
                <a:schemeClr val="tx1"/>
              </a:solidFill>
              <a:effectLst/>
              <a:latin typeface="+mn-lt"/>
            </a:endParaRPr>
          </a:p>
          <a:p>
            <a:pPr indent="0" algn="l">
              <a:buNone/>
            </a:pPr>
            <a:r>
              <a:rPr lang="es-MX" sz="1800" b="1" i="0" dirty="0">
                <a:solidFill>
                  <a:srgbClr val="0E1E3F"/>
                </a:solidFill>
                <a:effectLst/>
                <a:latin typeface="+mn-lt"/>
              </a:rPr>
              <a:t>Weak evidence:</a:t>
            </a:r>
            <a:endParaRPr lang="es-MX" sz="1800" b="0" i="0" dirty="0">
              <a:solidFill>
                <a:srgbClr val="0E1E3F"/>
              </a:solidFill>
              <a:effectLst/>
              <a:latin typeface="+mn-lt"/>
            </a:endParaRPr>
          </a:p>
          <a:p>
            <a:pPr marL="342900" lvl="0" indent="-342900" algn="l">
              <a:buFont typeface="Arial" panose="020B0604020202020204" pitchFamily="34" charset="0"/>
              <a:buChar char="•"/>
            </a:pPr>
            <a:r>
              <a:rPr lang="es-MX" sz="1800" b="0" i="0" dirty="0">
                <a:solidFill>
                  <a:schemeClr val="tx1"/>
                </a:solidFill>
                <a:effectLst/>
                <a:latin typeface="+mn-lt"/>
              </a:rPr>
              <a:t>Reconstructed after the dispute</a:t>
            </a:r>
          </a:p>
          <a:p>
            <a:pPr marL="342900" lvl="0" indent="-342900" algn="l">
              <a:buFont typeface="Arial" panose="020B0604020202020204" pitchFamily="34" charset="0"/>
              <a:buChar char="•"/>
            </a:pPr>
            <a:r>
              <a:rPr lang="es-MX" sz="1800" b="0" i="0" dirty="0">
                <a:solidFill>
                  <a:schemeClr val="tx1"/>
                </a:solidFill>
                <a:effectLst/>
                <a:latin typeface="+mn-lt"/>
              </a:rPr>
              <a:t>Unsupported narratives</a:t>
            </a:r>
          </a:p>
          <a:p>
            <a:pPr marL="342900" lvl="0" indent="-342900" algn="l">
              <a:buFont typeface="Arial" panose="020B0604020202020204" pitchFamily="34" charset="0"/>
              <a:buChar char="•"/>
            </a:pPr>
            <a:r>
              <a:rPr lang="es-MX" sz="1800" b="0" i="0" dirty="0">
                <a:solidFill>
                  <a:schemeClr val="tx1"/>
                </a:solidFill>
                <a:effectLst/>
                <a:latin typeface="+mn-lt"/>
              </a:rPr>
              <a:t>Spreadsheet-only claims</a:t>
            </a:r>
          </a:p>
          <a:p>
            <a:pPr marL="342900" lvl="0" indent="-342900" algn="l">
              <a:buFont typeface="Arial" panose="020B0604020202020204" pitchFamily="34" charset="0"/>
              <a:buChar char="•"/>
            </a:pPr>
            <a:r>
              <a:rPr lang="es-MX" sz="1800" b="0" i="0" dirty="0">
                <a:solidFill>
                  <a:schemeClr val="tx1"/>
                </a:solidFill>
                <a:effectLst/>
                <a:latin typeface="+mn-lt"/>
              </a:rPr>
              <a:t>Missing source documents</a:t>
            </a:r>
          </a:p>
          <a:p>
            <a:pPr marL="342900" lvl="0" indent="-342900" algn="l">
              <a:buFont typeface="Arial" panose="020B0604020202020204" pitchFamily="34" charset="0"/>
              <a:buChar char="•"/>
            </a:pPr>
            <a:r>
              <a:rPr lang="es-MX" sz="1800" b="0" i="0" dirty="0">
                <a:solidFill>
                  <a:schemeClr val="tx1"/>
                </a:solidFill>
                <a:effectLst/>
                <a:latin typeface="+mn-lt"/>
              </a:rPr>
              <a:t>Inconsistent coding</a:t>
            </a:r>
            <a:endParaRPr lang="es-MX" sz="1800" b="0" i="0" dirty="0">
              <a:solidFill>
                <a:srgbClr val="000000"/>
              </a:solidFill>
              <a:effectLst/>
              <a:latin typeface="Aptos" panose="020B0004020202020204" pitchFamily="34" charset="0"/>
            </a:endParaRPr>
          </a:p>
        </p:txBody>
      </p:sp>
      <p:pic>
        <p:nvPicPr>
          <p:cNvPr id="5" name="Picture 2" descr="A close up of a sign&#10;&#10;Description automatically generated">
            <a:extLst>
              <a:ext uri="{FF2B5EF4-FFF2-40B4-BE49-F238E27FC236}">
                <a16:creationId xmlns:a16="http://schemas.microsoft.com/office/drawing/2014/main" id="{8B0EDE77-EB82-96A7-6DEA-5131D8915C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37AC5C3D-EAFD-BC93-6B14-78A582612E00}"/>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9FB49413-6D8F-A15E-ED39-4CA79A6E379B}"/>
              </a:ext>
            </a:extLst>
          </p:cNvPr>
          <p:cNvSpPr txBox="1"/>
          <p:nvPr/>
        </p:nvSpPr>
        <p:spPr>
          <a:xfrm>
            <a:off x="1172478" y="610192"/>
            <a:ext cx="4040967" cy="830997"/>
          </a:xfrm>
          <a:prstGeom prst="rect">
            <a:avLst/>
          </a:prstGeom>
          <a:noFill/>
        </p:spPr>
        <p:txBody>
          <a:bodyPr wrap="square">
            <a:spAutoFit/>
          </a:bodyPr>
          <a:lstStyle>
            <a:defPPr>
              <a:defRPr lang="en-US"/>
            </a:defPPr>
            <a:lvl1pPr indent="0">
              <a:buNone/>
              <a:defRPr sz="2400" b="1" i="0">
                <a:solidFill>
                  <a:srgbClr val="0E1E3F"/>
                </a:solidFill>
                <a:effectLst/>
                <a:latin typeface="Montserrat" pitchFamily="2" charset="77"/>
              </a:defRPr>
            </a:lvl1pPr>
          </a:lstStyle>
          <a:p>
            <a:r>
              <a:rPr lang="es-MX" dirty="0"/>
              <a:t>Contemporaneous Records Matter</a:t>
            </a:r>
          </a:p>
        </p:txBody>
      </p:sp>
      <p:pic>
        <p:nvPicPr>
          <p:cNvPr id="2" name="Imagen 1">
            <a:extLst>
              <a:ext uri="{FF2B5EF4-FFF2-40B4-BE49-F238E27FC236}">
                <a16:creationId xmlns:a16="http://schemas.microsoft.com/office/drawing/2014/main" id="{39613756-C831-8DEE-06E7-BFCE1ED882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pic>
        <p:nvPicPr>
          <p:cNvPr id="6" name="Picture 5">
            <a:extLst>
              <a:ext uri="{FF2B5EF4-FFF2-40B4-BE49-F238E27FC236}">
                <a16:creationId xmlns:a16="http://schemas.microsoft.com/office/drawing/2014/main" id="{923495A2-9320-4586-7F58-92F0271D7D03}"/>
              </a:ext>
            </a:extLst>
          </p:cNvPr>
          <p:cNvPicPr>
            <a:picLocks noChangeAspect="1"/>
          </p:cNvPicPr>
          <p:nvPr/>
        </p:nvPicPr>
        <p:blipFill>
          <a:blip r:embed="rId4"/>
          <a:stretch>
            <a:fillRect/>
          </a:stretch>
        </p:blipFill>
        <p:spPr>
          <a:xfrm>
            <a:off x="5387380" y="4544704"/>
            <a:ext cx="2144017" cy="1979741"/>
          </a:xfrm>
          <a:prstGeom prst="rect">
            <a:avLst/>
          </a:prstGeom>
        </p:spPr>
      </p:pic>
      <p:pic>
        <p:nvPicPr>
          <p:cNvPr id="10" name="Picture 9">
            <a:extLst>
              <a:ext uri="{FF2B5EF4-FFF2-40B4-BE49-F238E27FC236}">
                <a16:creationId xmlns:a16="http://schemas.microsoft.com/office/drawing/2014/main" id="{40F4BD75-A41C-E25A-5EDE-A54427171848}"/>
              </a:ext>
            </a:extLst>
          </p:cNvPr>
          <p:cNvPicPr>
            <a:picLocks noChangeAspect="1"/>
          </p:cNvPicPr>
          <p:nvPr/>
        </p:nvPicPr>
        <p:blipFill>
          <a:blip r:embed="rId5"/>
          <a:stretch>
            <a:fillRect/>
          </a:stretch>
        </p:blipFill>
        <p:spPr>
          <a:xfrm>
            <a:off x="6069251" y="1112292"/>
            <a:ext cx="2221763" cy="2817845"/>
          </a:xfrm>
          <a:prstGeom prst="rect">
            <a:avLst/>
          </a:prstGeom>
        </p:spPr>
      </p:pic>
    </p:spTree>
    <p:extLst>
      <p:ext uri="{BB962C8B-B14F-4D97-AF65-F5344CB8AC3E}">
        <p14:creationId xmlns:p14="http://schemas.microsoft.com/office/powerpoint/2010/main" val="419936187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352775DD-7AAD-99F3-5E43-7CDD9B80722C}"/>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34BE2791-7D60-DAEB-1FF1-0C9824B9BBEF}"/>
              </a:ext>
            </a:extLst>
          </p:cNvPr>
          <p:cNvSpPr txBox="1"/>
          <p:nvPr/>
        </p:nvSpPr>
        <p:spPr>
          <a:xfrm>
            <a:off x="1010778" y="2061126"/>
            <a:ext cx="3646714" cy="3170099"/>
          </a:xfrm>
          <a:prstGeom prst="rect">
            <a:avLst/>
          </a:prstGeom>
          <a:noFill/>
        </p:spPr>
        <p:txBody>
          <a:bodyPr wrap="square">
            <a:spAutoFit/>
          </a:bodyPr>
          <a:lstStyle/>
          <a:p>
            <a:pPr indent="0" algn="l">
              <a:buNone/>
            </a:pPr>
            <a:r>
              <a:rPr lang="es-MX" sz="2000" b="0" i="0" dirty="0">
                <a:solidFill>
                  <a:schemeClr val="tx1"/>
                </a:solidFill>
                <a:effectLst/>
                <a:latin typeface="+mn-lt"/>
              </a:rPr>
              <a:t>Delay experts usually address:</a:t>
            </a:r>
          </a:p>
          <a:p>
            <a:pPr indent="0" algn="l">
              <a:buNone/>
            </a:pPr>
            <a:endParaRPr lang="es-MX" sz="2000" b="0" i="0" dirty="0">
              <a:solidFill>
                <a:schemeClr val="tx1"/>
              </a:solidFill>
              <a:effectLst/>
              <a:latin typeface="+mn-lt"/>
            </a:endParaRPr>
          </a:p>
          <a:p>
            <a:pPr marL="342900" lvl="0" indent="-342900" algn="l">
              <a:buFont typeface="Arial" panose="020B0604020202020204" pitchFamily="34" charset="0"/>
              <a:buChar char="•"/>
            </a:pPr>
            <a:r>
              <a:rPr lang="es-MX" sz="2000" b="1" i="0" dirty="0">
                <a:solidFill>
                  <a:srgbClr val="0E1E3F"/>
                </a:solidFill>
                <a:effectLst/>
                <a:latin typeface="+mn-lt"/>
              </a:rPr>
              <a:t>Was the project delayed?</a:t>
            </a:r>
          </a:p>
          <a:p>
            <a:pPr marL="342900" lvl="0" indent="-342900" algn="l">
              <a:buFont typeface="Arial" panose="020B0604020202020204" pitchFamily="34" charset="0"/>
              <a:buChar char="•"/>
            </a:pPr>
            <a:r>
              <a:rPr lang="es-MX" sz="2000" b="1" i="0" dirty="0">
                <a:solidFill>
                  <a:srgbClr val="0E1E3F"/>
                </a:solidFill>
                <a:effectLst/>
                <a:latin typeface="+mn-lt"/>
              </a:rPr>
              <a:t>What was the critical path?</a:t>
            </a:r>
          </a:p>
          <a:p>
            <a:pPr marL="342900" lvl="0" indent="-342900" algn="l">
              <a:buFont typeface="Arial" panose="020B0604020202020204" pitchFamily="34" charset="0"/>
              <a:buChar char="•"/>
            </a:pPr>
            <a:r>
              <a:rPr lang="es-MX" sz="2000" b="1" i="0" dirty="0">
                <a:solidFill>
                  <a:srgbClr val="0E1E3F"/>
                </a:solidFill>
                <a:effectLst/>
                <a:latin typeface="+mn-lt"/>
              </a:rPr>
              <a:t>Which events caused delay?</a:t>
            </a:r>
          </a:p>
          <a:p>
            <a:pPr marL="342900" lvl="0" indent="-342900" algn="l">
              <a:buFont typeface="Arial" panose="020B0604020202020204" pitchFamily="34" charset="0"/>
              <a:buChar char="•"/>
            </a:pPr>
            <a:r>
              <a:rPr lang="es-MX" sz="2000" b="1" i="0" dirty="0">
                <a:solidFill>
                  <a:srgbClr val="0E1E3F"/>
                </a:solidFill>
                <a:effectLst/>
                <a:latin typeface="+mn-lt"/>
              </a:rPr>
              <a:t>Was the delay excusable?</a:t>
            </a:r>
          </a:p>
          <a:p>
            <a:pPr marL="342900" lvl="0" indent="-342900" algn="l">
              <a:buFont typeface="Arial" panose="020B0604020202020204" pitchFamily="34" charset="0"/>
              <a:buChar char="•"/>
            </a:pPr>
            <a:r>
              <a:rPr lang="es-MX" sz="2000" b="1" i="0" dirty="0">
                <a:solidFill>
                  <a:srgbClr val="0E1E3F"/>
                </a:solidFill>
                <a:effectLst/>
                <a:latin typeface="+mn-lt"/>
              </a:rPr>
              <a:t>Was the delay compensable?</a:t>
            </a:r>
          </a:p>
          <a:p>
            <a:pPr marL="342900" lvl="0" indent="-342900" algn="l">
              <a:buFont typeface="Arial" panose="020B0604020202020204" pitchFamily="34" charset="0"/>
              <a:buChar char="•"/>
            </a:pPr>
            <a:r>
              <a:rPr lang="es-MX" sz="2000" b="1" i="0" dirty="0">
                <a:solidFill>
                  <a:srgbClr val="0E1E3F"/>
                </a:solidFill>
                <a:effectLst/>
                <a:latin typeface="+mn-lt"/>
              </a:rPr>
              <a:t>Were there concurrent delays?</a:t>
            </a:r>
          </a:p>
          <a:p>
            <a:pPr marL="342900" lvl="0" indent="-342900" algn="l">
              <a:buFont typeface="Arial" panose="020B0604020202020204" pitchFamily="34" charset="0"/>
              <a:buChar char="•"/>
            </a:pPr>
            <a:r>
              <a:rPr lang="es-MX" sz="2000" b="1" i="0" dirty="0">
                <a:solidFill>
                  <a:srgbClr val="0E1E3F"/>
                </a:solidFill>
                <a:effectLst/>
                <a:latin typeface="+mn-lt"/>
              </a:rPr>
              <a:t>Did the contractor mitigate?</a:t>
            </a:r>
            <a:endParaRPr lang="es-MX" sz="2000" b="1" i="0" dirty="0">
              <a:solidFill>
                <a:srgbClr val="0E1E3F"/>
              </a:solidFill>
              <a:effectLst/>
              <a:latin typeface="Aptos" panose="020B0004020202020204" pitchFamily="34" charset="0"/>
            </a:endParaRPr>
          </a:p>
        </p:txBody>
      </p:sp>
      <p:pic>
        <p:nvPicPr>
          <p:cNvPr id="5" name="Picture 2" descr="A close up of a sign&#10;&#10;Description automatically generated">
            <a:extLst>
              <a:ext uri="{FF2B5EF4-FFF2-40B4-BE49-F238E27FC236}">
                <a16:creationId xmlns:a16="http://schemas.microsoft.com/office/drawing/2014/main" id="{30A78B11-2320-4FA9-9651-DFEA65B9D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85952236-F4E9-AC7A-BCB7-F72C943AC99F}"/>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F0090CC2-82AC-8912-D27D-A35039D828E5}"/>
              </a:ext>
            </a:extLst>
          </p:cNvPr>
          <p:cNvSpPr txBox="1"/>
          <p:nvPr/>
        </p:nvSpPr>
        <p:spPr>
          <a:xfrm>
            <a:off x="1172478" y="610192"/>
            <a:ext cx="4572000"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Delay Experts: Main Questions</a:t>
            </a:r>
            <a:endParaRPr lang="es-MX" sz="2400" b="0" i="0" dirty="0">
              <a:solidFill>
                <a:srgbClr val="0E1E3F"/>
              </a:solidFill>
              <a:effectLst/>
              <a:latin typeface="Montserrat" pitchFamily="2" charset="77"/>
            </a:endParaRPr>
          </a:p>
        </p:txBody>
      </p:sp>
      <p:pic>
        <p:nvPicPr>
          <p:cNvPr id="2" name="Imagen 1">
            <a:extLst>
              <a:ext uri="{FF2B5EF4-FFF2-40B4-BE49-F238E27FC236}">
                <a16:creationId xmlns:a16="http://schemas.microsoft.com/office/drawing/2014/main" id="{136A7F09-279B-CE95-1678-33FDD5A4DF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pic>
        <p:nvPicPr>
          <p:cNvPr id="3" name="Imagen 2">
            <a:extLst>
              <a:ext uri="{FF2B5EF4-FFF2-40B4-BE49-F238E27FC236}">
                <a16:creationId xmlns:a16="http://schemas.microsoft.com/office/drawing/2014/main" id="{700D0AA7-07D0-30F4-DBF4-5AE2C123E490}"/>
              </a:ext>
            </a:extLst>
          </p:cNvPr>
          <p:cNvPicPr>
            <a:picLocks noChangeAspect="1"/>
          </p:cNvPicPr>
          <p:nvPr/>
        </p:nvPicPr>
        <p:blipFill>
          <a:blip r:embed="rId4"/>
          <a:stretch>
            <a:fillRect/>
          </a:stretch>
        </p:blipFill>
        <p:spPr>
          <a:xfrm>
            <a:off x="4869691" y="2291668"/>
            <a:ext cx="4063521" cy="2709014"/>
          </a:xfrm>
          <a:prstGeom prst="rect">
            <a:avLst/>
          </a:prstGeom>
        </p:spPr>
      </p:pic>
    </p:spTree>
    <p:extLst>
      <p:ext uri="{BB962C8B-B14F-4D97-AF65-F5344CB8AC3E}">
        <p14:creationId xmlns:p14="http://schemas.microsoft.com/office/powerpoint/2010/main" val="69682143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F1FAC5F1-3C4D-C436-15EE-2281B5D85FE0}"/>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07C136C4-77E1-EF6A-E94F-8403F01C0B46}"/>
              </a:ext>
            </a:extLst>
          </p:cNvPr>
          <p:cNvSpPr txBox="1"/>
          <p:nvPr/>
        </p:nvSpPr>
        <p:spPr>
          <a:xfrm>
            <a:off x="1204925" y="1625798"/>
            <a:ext cx="7205408" cy="5232202"/>
          </a:xfrm>
          <a:prstGeom prst="rect">
            <a:avLst/>
          </a:prstGeom>
          <a:noFill/>
        </p:spPr>
        <p:txBody>
          <a:bodyPr wrap="square">
            <a:spAutoFit/>
          </a:bodyPr>
          <a:lstStyle/>
          <a:p>
            <a:pPr indent="0" algn="just">
              <a:buNone/>
            </a:pPr>
            <a:r>
              <a:rPr lang="es-MX" sz="2000" b="0" i="0" dirty="0">
                <a:solidFill>
                  <a:schemeClr val="tx1"/>
                </a:solidFill>
                <a:effectLst/>
                <a:latin typeface="+mn-lt"/>
              </a:rPr>
              <a:t>Delay analysis is not just comparing planned vs actual dates.</a:t>
            </a:r>
          </a:p>
          <a:p>
            <a:pPr indent="0" algn="just">
              <a:buNone/>
            </a:pPr>
            <a:r>
              <a:rPr lang="es-MX" sz="2000" b="0" i="0" dirty="0">
                <a:solidFill>
                  <a:schemeClr val="tx1"/>
                </a:solidFill>
                <a:effectLst/>
                <a:latin typeface="+mn-lt"/>
              </a:rPr>
              <a:t>It requires:</a:t>
            </a:r>
          </a:p>
          <a:p>
            <a:pPr marL="342900" lvl="0" indent="-342900" algn="just">
              <a:buFont typeface="Arial" panose="020B0604020202020204" pitchFamily="34" charset="0"/>
              <a:buChar char="•"/>
            </a:pPr>
            <a:r>
              <a:rPr lang="es-MX" sz="2000" b="0" i="0" dirty="0">
                <a:solidFill>
                  <a:schemeClr val="tx1"/>
                </a:solidFill>
                <a:effectLst/>
                <a:latin typeface="+mn-lt"/>
              </a:rPr>
              <a:t>Baseline schedule review</a:t>
            </a:r>
          </a:p>
          <a:p>
            <a:pPr marL="342900" lvl="0" indent="-342900" algn="just">
              <a:buFont typeface="Arial" panose="020B0604020202020204" pitchFamily="34" charset="0"/>
              <a:buChar char="•"/>
            </a:pPr>
            <a:r>
              <a:rPr lang="es-MX" sz="2000" b="0" i="0" dirty="0">
                <a:solidFill>
                  <a:schemeClr val="tx1"/>
                </a:solidFill>
                <a:effectLst/>
                <a:latin typeface="+mn-lt"/>
              </a:rPr>
              <a:t>Update quality assessment</a:t>
            </a:r>
          </a:p>
          <a:p>
            <a:pPr marL="342900" lvl="0" indent="-342900" algn="just">
              <a:buFont typeface="Arial" panose="020B0604020202020204" pitchFamily="34" charset="0"/>
              <a:buChar char="•"/>
            </a:pPr>
            <a:r>
              <a:rPr lang="es-MX" sz="2000" b="0" i="0" dirty="0">
                <a:solidFill>
                  <a:schemeClr val="tx1"/>
                </a:solidFill>
                <a:effectLst/>
                <a:latin typeface="+mn-lt"/>
              </a:rPr>
              <a:t>Critical path identification</a:t>
            </a:r>
          </a:p>
          <a:p>
            <a:pPr marL="342900" lvl="0" indent="-342900" algn="just">
              <a:buFont typeface="Arial" panose="020B0604020202020204" pitchFamily="34" charset="0"/>
              <a:buChar char="•"/>
            </a:pPr>
            <a:r>
              <a:rPr lang="es-MX" sz="2000" b="0" i="0" dirty="0">
                <a:solidFill>
                  <a:schemeClr val="tx1"/>
                </a:solidFill>
                <a:effectLst/>
                <a:latin typeface="+mn-lt"/>
              </a:rPr>
              <a:t>Logic and duration testing</a:t>
            </a:r>
          </a:p>
          <a:p>
            <a:pPr marL="342900" lvl="0" indent="-342900" algn="just">
              <a:buFont typeface="Arial" panose="020B0604020202020204" pitchFamily="34" charset="0"/>
              <a:buChar char="•"/>
            </a:pPr>
            <a:r>
              <a:rPr lang="es-MX" sz="2000" b="0" i="0" dirty="0">
                <a:solidFill>
                  <a:schemeClr val="tx1"/>
                </a:solidFill>
                <a:effectLst/>
                <a:latin typeface="+mn-lt"/>
              </a:rPr>
              <a:t>Event-to-impact linkage</a:t>
            </a:r>
          </a:p>
          <a:p>
            <a:pPr marL="342900" lvl="0" indent="-342900" algn="just">
              <a:buFont typeface="Arial" panose="020B0604020202020204" pitchFamily="34" charset="0"/>
              <a:buChar char="•"/>
            </a:pPr>
            <a:r>
              <a:rPr lang="es-MX" sz="2000" b="0" i="0" dirty="0">
                <a:solidFill>
                  <a:schemeClr val="tx1"/>
                </a:solidFill>
                <a:effectLst/>
                <a:latin typeface="+mn-lt"/>
              </a:rPr>
              <a:t>Consideration of concurrency</a:t>
            </a:r>
          </a:p>
          <a:p>
            <a:pPr marL="342900" lvl="0" indent="-342900" algn="l">
              <a:buFont typeface="Arial" panose="020B0604020202020204" pitchFamily="34" charset="0"/>
              <a:buChar char="•"/>
            </a:pPr>
            <a:endParaRPr lang="es-MX" sz="2000" b="0" i="0" dirty="0">
              <a:solidFill>
                <a:schemeClr val="tx1"/>
              </a:solidFill>
              <a:effectLst/>
              <a:latin typeface="+mn-lt"/>
            </a:endParaRPr>
          </a:p>
          <a:p>
            <a:pPr indent="0" algn="just">
              <a:buNone/>
            </a:pPr>
            <a:r>
              <a:rPr lang="es-MX" sz="2000" b="0" i="0" dirty="0">
                <a:solidFill>
                  <a:schemeClr val="tx1"/>
                </a:solidFill>
                <a:effectLst/>
                <a:latin typeface="+mn-lt"/>
              </a:rPr>
              <a:t>There is no single universally mandated methodology for analyzing delay. The appropriate methodology depends on the contract, available contemporaneous schedules and records, timing of the analysis, nature of the delay, and the questions the tribunal must decide. ASCE 67-17 establishes guiding principles, while AACE 29R-03 provides a more detailed methodological taxonomy.</a:t>
            </a:r>
          </a:p>
          <a:p>
            <a:pPr indent="0" algn="l">
              <a:buNone/>
            </a:pPr>
            <a:endParaRPr lang="es-MX" sz="1800" b="0" i="0" dirty="0">
              <a:solidFill>
                <a:schemeClr val="tx1"/>
              </a:solidFill>
              <a:effectLst/>
              <a:latin typeface="+mn-lt"/>
            </a:endParaRPr>
          </a:p>
          <a:p>
            <a:pPr indent="0" algn="l">
              <a:buNone/>
            </a:pPr>
            <a:r>
              <a:rPr lang="es-MX" sz="1600" b="1" i="0" dirty="0">
                <a:solidFill>
                  <a:srgbClr val="0E1E3F"/>
                </a:solidFill>
                <a:effectLst/>
                <a:latin typeface="Montserrat" pitchFamily="2" charset="77"/>
              </a:rPr>
              <a:t>						See appendix</a:t>
            </a:r>
          </a:p>
        </p:txBody>
      </p:sp>
      <p:pic>
        <p:nvPicPr>
          <p:cNvPr id="5" name="Picture 2" descr="A close up of a sign&#10;&#10;Description automatically generated">
            <a:extLst>
              <a:ext uri="{FF2B5EF4-FFF2-40B4-BE49-F238E27FC236}">
                <a16:creationId xmlns:a16="http://schemas.microsoft.com/office/drawing/2014/main" id="{B839DE7B-C078-C2F7-C72F-8A30B41833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5397" y="6099504"/>
            <a:ext cx="869871" cy="579320"/>
          </a:xfrm>
          <a:prstGeom prst="rect">
            <a:avLst/>
          </a:prstGeom>
        </p:spPr>
      </p:pic>
      <p:cxnSp>
        <p:nvCxnSpPr>
          <p:cNvPr id="7" name="Conector recto 6">
            <a:extLst>
              <a:ext uri="{FF2B5EF4-FFF2-40B4-BE49-F238E27FC236}">
                <a16:creationId xmlns:a16="http://schemas.microsoft.com/office/drawing/2014/main" id="{3611F146-1FF9-B411-E518-265E80DAC57D}"/>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B12C58DE-87C7-6644-0AF5-C4E26DF98135}"/>
              </a:ext>
            </a:extLst>
          </p:cNvPr>
          <p:cNvSpPr txBox="1"/>
          <p:nvPr/>
        </p:nvSpPr>
        <p:spPr>
          <a:xfrm>
            <a:off x="1172478" y="613655"/>
            <a:ext cx="4572000"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Delay Analysis: Practical Point</a:t>
            </a:r>
            <a:endParaRPr lang="es-MX" sz="2400" b="0" i="0" dirty="0">
              <a:solidFill>
                <a:srgbClr val="0E1E3F"/>
              </a:solidFill>
              <a:effectLst/>
              <a:latin typeface="Montserrat" pitchFamily="2" charset="77"/>
            </a:endParaRPr>
          </a:p>
        </p:txBody>
      </p:sp>
      <p:pic>
        <p:nvPicPr>
          <p:cNvPr id="2" name="Imagen 1">
            <a:extLst>
              <a:ext uri="{FF2B5EF4-FFF2-40B4-BE49-F238E27FC236}">
                <a16:creationId xmlns:a16="http://schemas.microsoft.com/office/drawing/2014/main" id="{476E87F3-DB09-C520-0CBB-7A4DACC65A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27324440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BE98FF78-D890-C86E-780C-AD62AE82F237}"/>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E0923836-50A4-9834-87AF-F6F4CCDECBFC}"/>
              </a:ext>
            </a:extLst>
          </p:cNvPr>
          <p:cNvSpPr txBox="1"/>
          <p:nvPr/>
        </p:nvSpPr>
        <p:spPr>
          <a:xfrm>
            <a:off x="2286000" y="1843950"/>
            <a:ext cx="4572000" cy="3170099"/>
          </a:xfrm>
          <a:prstGeom prst="rect">
            <a:avLst/>
          </a:prstGeom>
          <a:noFill/>
        </p:spPr>
        <p:txBody>
          <a:bodyPr wrap="square">
            <a:spAutoFit/>
          </a:bodyPr>
          <a:lstStyle/>
          <a:p>
            <a:pPr indent="0" algn="l">
              <a:buNone/>
            </a:pPr>
            <a:r>
              <a:rPr lang="es-MX" sz="2000" b="0" i="0" dirty="0">
                <a:solidFill>
                  <a:schemeClr val="tx1"/>
                </a:solidFill>
                <a:effectLst/>
                <a:latin typeface="+mn-lt"/>
              </a:rPr>
              <a:t>Quantum experts usually address:</a:t>
            </a:r>
          </a:p>
          <a:p>
            <a:pPr indent="0" algn="l">
              <a:buNone/>
            </a:pPr>
            <a:endParaRPr lang="es-MX" sz="2000" b="0" i="0" dirty="0">
              <a:solidFill>
                <a:schemeClr val="tx1"/>
              </a:solidFill>
              <a:effectLst/>
              <a:latin typeface="+mn-lt"/>
            </a:endParaRPr>
          </a:p>
          <a:p>
            <a:pPr marL="342900" lvl="0" indent="-342900" algn="l">
              <a:buFont typeface="Arial" panose="020B0604020202020204" pitchFamily="34" charset="0"/>
              <a:buChar char="•"/>
            </a:pPr>
            <a:r>
              <a:rPr lang="es-MX" sz="2000" b="1" i="0" dirty="0">
                <a:solidFill>
                  <a:srgbClr val="0E1E3F"/>
                </a:solidFill>
                <a:effectLst/>
                <a:latin typeface="+mn-lt"/>
              </a:rPr>
              <a:t>What costs were incurred?</a:t>
            </a:r>
          </a:p>
          <a:p>
            <a:pPr marL="342900" lvl="0" indent="-342900" algn="l">
              <a:buFont typeface="Arial" panose="020B0604020202020204" pitchFamily="34" charset="0"/>
              <a:buChar char="•"/>
            </a:pPr>
            <a:r>
              <a:rPr lang="es-MX" sz="2000" b="1" i="0" dirty="0">
                <a:solidFill>
                  <a:srgbClr val="0E1E3F"/>
                </a:solidFill>
                <a:effectLst/>
                <a:latin typeface="+mn-lt"/>
              </a:rPr>
              <a:t>Were they caused by compensable events?</a:t>
            </a:r>
          </a:p>
          <a:p>
            <a:pPr marL="342900" lvl="0" indent="-342900" algn="l">
              <a:buFont typeface="Arial" panose="020B0604020202020204" pitchFamily="34" charset="0"/>
              <a:buChar char="•"/>
            </a:pPr>
            <a:r>
              <a:rPr lang="es-MX" sz="2000" b="1" i="0" dirty="0">
                <a:solidFill>
                  <a:srgbClr val="0E1E3F"/>
                </a:solidFill>
                <a:effectLst/>
                <a:latin typeface="+mn-lt"/>
              </a:rPr>
              <a:t>Are they reasonable?</a:t>
            </a:r>
          </a:p>
          <a:p>
            <a:pPr marL="342900" lvl="0" indent="-342900" algn="l">
              <a:buFont typeface="Arial" panose="020B0604020202020204" pitchFamily="34" charset="0"/>
              <a:buChar char="•"/>
            </a:pPr>
            <a:r>
              <a:rPr lang="es-MX" sz="2000" b="1" i="0" dirty="0">
                <a:solidFill>
                  <a:srgbClr val="0E1E3F"/>
                </a:solidFill>
                <a:effectLst/>
                <a:latin typeface="+mn-lt"/>
              </a:rPr>
              <a:t>Are they supported?</a:t>
            </a:r>
          </a:p>
          <a:p>
            <a:pPr marL="342900" lvl="0" indent="-342900" algn="l">
              <a:buFont typeface="Arial" panose="020B0604020202020204" pitchFamily="34" charset="0"/>
              <a:buChar char="•"/>
            </a:pPr>
            <a:r>
              <a:rPr lang="es-MX" sz="2000" b="1" i="0" dirty="0">
                <a:solidFill>
                  <a:srgbClr val="0E1E3F"/>
                </a:solidFill>
                <a:effectLst/>
                <a:latin typeface="+mn-lt"/>
              </a:rPr>
              <a:t>Were they already paid?</a:t>
            </a:r>
          </a:p>
          <a:p>
            <a:pPr marL="342900" lvl="0" indent="-342900" algn="l">
              <a:buFont typeface="Arial" panose="020B0604020202020204" pitchFamily="34" charset="0"/>
              <a:buChar char="•"/>
            </a:pPr>
            <a:r>
              <a:rPr lang="es-MX" sz="2000" b="1" i="0" dirty="0">
                <a:solidFill>
                  <a:srgbClr val="0E1E3F"/>
                </a:solidFill>
                <a:effectLst/>
                <a:latin typeface="+mn-lt"/>
              </a:rPr>
              <a:t>Are markups contractually allowed?</a:t>
            </a:r>
          </a:p>
          <a:p>
            <a:pPr marL="342900" lvl="0" indent="-342900" algn="l">
              <a:buFont typeface="Arial" panose="020B0604020202020204" pitchFamily="34" charset="0"/>
              <a:buChar char="•"/>
            </a:pPr>
            <a:r>
              <a:rPr lang="es-MX" sz="2000" b="1" i="0" dirty="0">
                <a:solidFill>
                  <a:srgbClr val="0E1E3F"/>
                </a:solidFill>
                <a:effectLst/>
                <a:latin typeface="+mn-lt"/>
              </a:rPr>
              <a:t>Are claimed damages duplicative?</a:t>
            </a:r>
            <a:endParaRPr lang="es-MX" sz="2000" b="1" i="0" dirty="0">
              <a:solidFill>
                <a:srgbClr val="0E1E3F"/>
              </a:solidFill>
              <a:effectLst/>
              <a:latin typeface="Aptos" panose="020B0004020202020204" pitchFamily="34" charset="0"/>
            </a:endParaRPr>
          </a:p>
        </p:txBody>
      </p:sp>
      <p:pic>
        <p:nvPicPr>
          <p:cNvPr id="5" name="Picture 2" descr="A close up of a sign&#10;&#10;Description automatically generated">
            <a:extLst>
              <a:ext uri="{FF2B5EF4-FFF2-40B4-BE49-F238E27FC236}">
                <a16:creationId xmlns:a16="http://schemas.microsoft.com/office/drawing/2014/main" id="{986B1503-F01A-DCBE-AEC3-51C6D4CA1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23FE8047-8B3B-02B0-AE02-85A244389E24}"/>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3B783F8A-8A76-FBAD-A763-81227DE73EA6}"/>
              </a:ext>
            </a:extLst>
          </p:cNvPr>
          <p:cNvSpPr txBox="1"/>
          <p:nvPr/>
        </p:nvSpPr>
        <p:spPr>
          <a:xfrm>
            <a:off x="1172478" y="610192"/>
            <a:ext cx="4572000"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Quantum Experts: Main Questions</a:t>
            </a:r>
            <a:endParaRPr lang="es-MX" sz="2400" b="0" i="0" dirty="0">
              <a:solidFill>
                <a:srgbClr val="0E1E3F"/>
              </a:solidFill>
              <a:effectLst/>
              <a:latin typeface="Montserrat" pitchFamily="2" charset="77"/>
            </a:endParaRPr>
          </a:p>
        </p:txBody>
      </p:sp>
      <p:pic>
        <p:nvPicPr>
          <p:cNvPr id="2" name="Imagen 1">
            <a:extLst>
              <a:ext uri="{FF2B5EF4-FFF2-40B4-BE49-F238E27FC236}">
                <a16:creationId xmlns:a16="http://schemas.microsoft.com/office/drawing/2014/main" id="{4EF8063A-51F1-F3BB-FE0A-C1B0D19AF8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87352237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BE456F0B-F2AD-EA11-B900-7A85B66DB4A8}"/>
            </a:ext>
          </a:extLst>
        </p:cNvPr>
        <p:cNvGrpSpPr/>
        <p:nvPr/>
      </p:nvGrpSpPr>
      <p:grpSpPr>
        <a:xfrm>
          <a:off x="0" y="0"/>
          <a:ext cx="0" cy="0"/>
          <a:chOff x="0" y="0"/>
          <a:chExt cx="0" cy="0"/>
        </a:xfrm>
      </p:grpSpPr>
      <p:pic>
        <p:nvPicPr>
          <p:cNvPr id="5" name="Picture 2" descr="A close up of a sign&#10;&#10;Description automatically generated">
            <a:extLst>
              <a:ext uri="{FF2B5EF4-FFF2-40B4-BE49-F238E27FC236}">
                <a16:creationId xmlns:a16="http://schemas.microsoft.com/office/drawing/2014/main" id="{89E4EDA9-6381-6B00-B888-11F0B2D598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0D5E9B51-7944-1C8B-299E-8BE905B03974}"/>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E1B660E0-00A6-32E4-CE9D-2A588F893586}"/>
              </a:ext>
            </a:extLst>
          </p:cNvPr>
          <p:cNvSpPr txBox="1"/>
          <p:nvPr/>
        </p:nvSpPr>
        <p:spPr>
          <a:xfrm>
            <a:off x="1172478" y="610192"/>
            <a:ext cx="4572000"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Quantum Evidence Pyramid</a:t>
            </a:r>
            <a:endParaRPr lang="es-MX" sz="2400" b="0" i="0" dirty="0">
              <a:solidFill>
                <a:srgbClr val="0E1E3F"/>
              </a:solidFill>
              <a:effectLst/>
              <a:latin typeface="Montserrat" pitchFamily="2" charset="77"/>
            </a:endParaRPr>
          </a:p>
        </p:txBody>
      </p:sp>
      <p:pic>
        <p:nvPicPr>
          <p:cNvPr id="2" name="Imagen 1">
            <a:extLst>
              <a:ext uri="{FF2B5EF4-FFF2-40B4-BE49-F238E27FC236}">
                <a16:creationId xmlns:a16="http://schemas.microsoft.com/office/drawing/2014/main" id="{5B368F9D-8934-CE15-9B04-F5904786FB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pic>
        <p:nvPicPr>
          <p:cNvPr id="3" name="Imagen 2">
            <a:extLst>
              <a:ext uri="{FF2B5EF4-FFF2-40B4-BE49-F238E27FC236}">
                <a16:creationId xmlns:a16="http://schemas.microsoft.com/office/drawing/2014/main" id="{36425AEC-BFA7-0B1F-0996-0D73689235C7}"/>
              </a:ext>
            </a:extLst>
          </p:cNvPr>
          <p:cNvPicPr>
            <a:picLocks noChangeAspect="1"/>
          </p:cNvPicPr>
          <p:nvPr/>
        </p:nvPicPr>
        <p:blipFill>
          <a:blip r:embed="rId4"/>
          <a:srcRect t="11098" b="30662"/>
          <a:stretch>
            <a:fillRect/>
          </a:stretch>
        </p:blipFill>
        <p:spPr>
          <a:xfrm>
            <a:off x="2797791" y="1441189"/>
            <a:ext cx="3951026" cy="3451533"/>
          </a:xfrm>
          <a:prstGeom prst="rect">
            <a:avLst/>
          </a:prstGeom>
        </p:spPr>
      </p:pic>
      <p:pic>
        <p:nvPicPr>
          <p:cNvPr id="8" name="Imagen 2">
            <a:extLst>
              <a:ext uri="{FF2B5EF4-FFF2-40B4-BE49-F238E27FC236}">
                <a16:creationId xmlns:a16="http://schemas.microsoft.com/office/drawing/2014/main" id="{1A94AE62-BDC6-AFAC-40A6-E82E0368BE59}"/>
              </a:ext>
            </a:extLst>
          </p:cNvPr>
          <p:cNvPicPr>
            <a:picLocks noChangeAspect="1"/>
          </p:cNvPicPr>
          <p:nvPr/>
        </p:nvPicPr>
        <p:blipFill>
          <a:blip r:embed="rId5"/>
          <a:srcRect t="69337" b="3200"/>
          <a:stretch>
            <a:fillRect/>
          </a:stretch>
        </p:blipFill>
        <p:spPr>
          <a:xfrm>
            <a:off x="2797791" y="4892721"/>
            <a:ext cx="3951026" cy="1627555"/>
          </a:xfrm>
          <a:prstGeom prst="rect">
            <a:avLst/>
          </a:prstGeom>
        </p:spPr>
      </p:pic>
    </p:spTree>
    <p:extLst>
      <p:ext uri="{BB962C8B-B14F-4D97-AF65-F5344CB8AC3E}">
        <p14:creationId xmlns:p14="http://schemas.microsoft.com/office/powerpoint/2010/main" val="13201163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6204EC59-3054-5EA2-E09F-78FD14063A2E}"/>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5B9D63BB-CD08-2D15-F346-83494E0EB4A0}"/>
              </a:ext>
            </a:extLst>
          </p:cNvPr>
          <p:cNvSpPr txBox="1"/>
          <p:nvPr/>
        </p:nvSpPr>
        <p:spPr>
          <a:xfrm>
            <a:off x="932323" y="1843950"/>
            <a:ext cx="4572000" cy="3170099"/>
          </a:xfrm>
          <a:prstGeom prst="rect">
            <a:avLst/>
          </a:prstGeom>
          <a:noFill/>
        </p:spPr>
        <p:txBody>
          <a:bodyPr wrap="square">
            <a:spAutoFit/>
          </a:bodyPr>
          <a:lstStyle/>
          <a:p>
            <a:pPr indent="0" algn="just">
              <a:buNone/>
            </a:pPr>
            <a:r>
              <a:rPr lang="es-MX" sz="2000" b="0" i="0" dirty="0">
                <a:solidFill>
                  <a:schemeClr val="tx1"/>
                </a:solidFill>
                <a:effectLst/>
                <a:latin typeface="+mn-lt"/>
              </a:rPr>
              <a:t>Disruption claims often involve:</a:t>
            </a:r>
          </a:p>
          <a:p>
            <a:pPr indent="0" algn="just">
              <a:buNone/>
            </a:pPr>
            <a:endParaRPr lang="es-MX" sz="2000" b="0" i="0" dirty="0">
              <a:solidFill>
                <a:schemeClr val="tx1"/>
              </a:solidFill>
              <a:effectLst/>
              <a:latin typeface="+mn-lt"/>
            </a:endParaRPr>
          </a:p>
          <a:p>
            <a:pPr marL="342900" lvl="0" indent="-342900" algn="just">
              <a:buFont typeface="Arial" panose="020B0604020202020204" pitchFamily="34" charset="0"/>
              <a:buChar char="•"/>
            </a:pPr>
            <a:r>
              <a:rPr lang="es-MX" sz="2000" b="1" i="0" dirty="0">
                <a:solidFill>
                  <a:srgbClr val="0E1E3F"/>
                </a:solidFill>
                <a:effectLst/>
                <a:latin typeface="+mn-lt"/>
              </a:rPr>
              <a:t>Congestion</a:t>
            </a:r>
          </a:p>
          <a:p>
            <a:pPr marL="342900" lvl="0" indent="-342900" algn="just">
              <a:buFont typeface="Arial" panose="020B0604020202020204" pitchFamily="34" charset="0"/>
              <a:buChar char="•"/>
            </a:pPr>
            <a:r>
              <a:rPr lang="es-MX" sz="2000" b="1" i="0" dirty="0">
                <a:solidFill>
                  <a:srgbClr val="0E1E3F"/>
                </a:solidFill>
                <a:effectLst/>
                <a:latin typeface="+mn-lt"/>
              </a:rPr>
              <a:t>Trade stacking</a:t>
            </a:r>
          </a:p>
          <a:p>
            <a:pPr marL="342900" lvl="0" indent="-342900" algn="just">
              <a:buFont typeface="Arial" panose="020B0604020202020204" pitchFamily="34" charset="0"/>
              <a:buChar char="•"/>
            </a:pPr>
            <a:r>
              <a:rPr lang="es-MX" sz="2000" b="1" i="0" dirty="0">
                <a:solidFill>
                  <a:srgbClr val="0E1E3F"/>
                </a:solidFill>
                <a:effectLst/>
                <a:latin typeface="+mn-lt"/>
              </a:rPr>
              <a:t>Overtime inefficiency</a:t>
            </a:r>
          </a:p>
          <a:p>
            <a:pPr marL="342900" lvl="0" indent="-342900" algn="just">
              <a:buFont typeface="Arial" panose="020B0604020202020204" pitchFamily="34" charset="0"/>
              <a:buChar char="•"/>
            </a:pPr>
            <a:r>
              <a:rPr lang="es-MX" sz="2000" b="1" i="0" dirty="0">
                <a:solidFill>
                  <a:srgbClr val="0E1E3F"/>
                </a:solidFill>
                <a:effectLst/>
                <a:latin typeface="+mn-lt"/>
              </a:rPr>
              <a:t>Out-of-sequence work</a:t>
            </a:r>
          </a:p>
          <a:p>
            <a:pPr marL="342900" lvl="0" indent="-342900" algn="just">
              <a:buFont typeface="Arial" panose="020B0604020202020204" pitchFamily="34" charset="0"/>
              <a:buChar char="•"/>
            </a:pPr>
            <a:r>
              <a:rPr lang="es-MX" sz="2000" b="1" i="0" dirty="0">
                <a:solidFill>
                  <a:srgbClr val="0E1E3F"/>
                </a:solidFill>
                <a:effectLst/>
                <a:latin typeface="+mn-lt"/>
              </a:rPr>
              <a:t>Excessive changes</a:t>
            </a:r>
          </a:p>
          <a:p>
            <a:pPr marL="342900" lvl="0" indent="-342900" algn="just">
              <a:buFont typeface="Arial" panose="020B0604020202020204" pitchFamily="34" charset="0"/>
              <a:buChar char="•"/>
            </a:pPr>
            <a:r>
              <a:rPr lang="es-MX" sz="2000" b="1" i="0" dirty="0">
                <a:solidFill>
                  <a:srgbClr val="0E1E3F"/>
                </a:solidFill>
                <a:effectLst/>
                <a:latin typeface="+mn-lt"/>
              </a:rPr>
              <a:t>Restricted access</a:t>
            </a:r>
          </a:p>
          <a:p>
            <a:pPr marL="342900" lvl="0" indent="-342900" algn="just">
              <a:buFont typeface="Arial" panose="020B0604020202020204" pitchFamily="34" charset="0"/>
              <a:buChar char="•"/>
            </a:pPr>
            <a:r>
              <a:rPr lang="es-MX" sz="2000" b="1" i="0" dirty="0">
                <a:solidFill>
                  <a:srgbClr val="0E1E3F"/>
                </a:solidFill>
                <a:effectLst/>
                <a:latin typeface="+mn-lt"/>
              </a:rPr>
              <a:t>Rework</a:t>
            </a:r>
          </a:p>
          <a:p>
            <a:pPr marL="342900" lvl="0" indent="-342900" algn="just">
              <a:buFont typeface="Arial" panose="020B0604020202020204" pitchFamily="34" charset="0"/>
              <a:buChar char="•"/>
            </a:pPr>
            <a:r>
              <a:rPr lang="es-MX" sz="2000" b="1" i="0" dirty="0">
                <a:solidFill>
                  <a:srgbClr val="0E1E3F"/>
                </a:solidFill>
                <a:effectLst/>
                <a:latin typeface="+mn-lt"/>
              </a:rPr>
              <a:t>Learning curve impacts</a:t>
            </a:r>
          </a:p>
        </p:txBody>
      </p:sp>
      <p:pic>
        <p:nvPicPr>
          <p:cNvPr id="5" name="Picture 2" descr="A close up of a sign&#10;&#10;Description automatically generated">
            <a:extLst>
              <a:ext uri="{FF2B5EF4-FFF2-40B4-BE49-F238E27FC236}">
                <a16:creationId xmlns:a16="http://schemas.microsoft.com/office/drawing/2014/main" id="{0BA13C71-2665-75EF-8649-4A257B54EF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5B94EEDF-C038-DB52-DCF2-81AACAD6ED80}"/>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395C30D7-0E37-D35A-B562-F941036FC231}"/>
              </a:ext>
            </a:extLst>
          </p:cNvPr>
          <p:cNvSpPr txBox="1"/>
          <p:nvPr/>
        </p:nvSpPr>
        <p:spPr>
          <a:xfrm>
            <a:off x="1172478" y="610192"/>
            <a:ext cx="4572000"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Productivity and Disruption</a:t>
            </a:r>
            <a:endParaRPr lang="es-MX" sz="2400" b="0" i="0" dirty="0">
              <a:solidFill>
                <a:srgbClr val="0E1E3F"/>
              </a:solidFill>
              <a:effectLst/>
              <a:latin typeface="Montserrat" pitchFamily="2" charset="77"/>
            </a:endParaRPr>
          </a:p>
        </p:txBody>
      </p:sp>
      <p:sp>
        <p:nvSpPr>
          <p:cNvPr id="11" name="CuadroTexto 10">
            <a:extLst>
              <a:ext uri="{FF2B5EF4-FFF2-40B4-BE49-F238E27FC236}">
                <a16:creationId xmlns:a16="http://schemas.microsoft.com/office/drawing/2014/main" id="{D39D83E0-10DC-DD2B-F5F3-7E32FC7CE801}"/>
              </a:ext>
            </a:extLst>
          </p:cNvPr>
          <p:cNvSpPr txBox="1"/>
          <p:nvPr/>
        </p:nvSpPr>
        <p:spPr>
          <a:xfrm>
            <a:off x="1249032" y="5247135"/>
            <a:ext cx="6652763" cy="707886"/>
          </a:xfrm>
          <a:prstGeom prst="rect">
            <a:avLst/>
          </a:prstGeom>
          <a:noFill/>
        </p:spPr>
        <p:txBody>
          <a:bodyPr wrap="square">
            <a:spAutoFit/>
          </a:bodyPr>
          <a:lstStyle/>
          <a:p>
            <a:pPr indent="0" algn="l">
              <a:buNone/>
            </a:pPr>
            <a:r>
              <a:rPr lang="es-MX" sz="2000" b="1" i="0" dirty="0">
                <a:solidFill>
                  <a:srgbClr val="0E1E3F"/>
                </a:solidFill>
                <a:effectLst/>
                <a:latin typeface="+mn-lt"/>
              </a:rPr>
              <a:t>Challenge:</a:t>
            </a:r>
            <a:r>
              <a:rPr lang="es-MX" sz="2000" b="0" i="0" dirty="0">
                <a:solidFill>
                  <a:srgbClr val="0E1E3F"/>
                </a:solidFill>
                <a:effectLst/>
                <a:latin typeface="+mn-lt"/>
              </a:rPr>
              <a:t> </a:t>
            </a:r>
            <a:r>
              <a:rPr lang="es-MX" sz="2000" b="0" i="0" dirty="0">
                <a:solidFill>
                  <a:schemeClr val="tx1"/>
                </a:solidFill>
                <a:effectLst/>
                <a:latin typeface="+mn-lt"/>
              </a:rPr>
              <a:t>Proving causation between events and productivity loss.</a:t>
            </a:r>
            <a:endParaRPr lang="es-MX" sz="2000" b="0" i="0" dirty="0">
              <a:solidFill>
                <a:srgbClr val="000000"/>
              </a:solidFill>
              <a:effectLst/>
              <a:latin typeface="Aptos" panose="020B0004020202020204" pitchFamily="34" charset="0"/>
            </a:endParaRPr>
          </a:p>
        </p:txBody>
      </p:sp>
      <p:cxnSp>
        <p:nvCxnSpPr>
          <p:cNvPr id="12" name="Conector recto 11">
            <a:extLst>
              <a:ext uri="{FF2B5EF4-FFF2-40B4-BE49-F238E27FC236}">
                <a16:creationId xmlns:a16="http://schemas.microsoft.com/office/drawing/2014/main" id="{06312830-87CF-CB2B-219A-637BE56A175F}"/>
              </a:ext>
            </a:extLst>
          </p:cNvPr>
          <p:cNvCxnSpPr/>
          <p:nvPr/>
        </p:nvCxnSpPr>
        <p:spPr>
          <a:xfrm>
            <a:off x="932323" y="5177135"/>
            <a:ext cx="7279354" cy="0"/>
          </a:xfrm>
          <a:prstGeom prst="line">
            <a:avLst/>
          </a:prstGeom>
          <a:ln>
            <a:solidFill>
              <a:srgbClr val="0E1E3F"/>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FF69D482-290A-48F8-6BB0-C692640DDE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pic>
        <p:nvPicPr>
          <p:cNvPr id="3" name="Imagen 2">
            <a:extLst>
              <a:ext uri="{FF2B5EF4-FFF2-40B4-BE49-F238E27FC236}">
                <a16:creationId xmlns:a16="http://schemas.microsoft.com/office/drawing/2014/main" id="{81FB613D-5AA4-072C-B603-0D7ED523F00D}"/>
              </a:ext>
            </a:extLst>
          </p:cNvPr>
          <p:cNvPicPr>
            <a:picLocks noChangeAspect="1"/>
          </p:cNvPicPr>
          <p:nvPr/>
        </p:nvPicPr>
        <p:blipFill>
          <a:blip r:embed="rId4"/>
          <a:srcRect l="22750"/>
          <a:stretch>
            <a:fillRect/>
          </a:stretch>
        </p:blipFill>
        <p:spPr>
          <a:xfrm>
            <a:off x="4999511" y="1904041"/>
            <a:ext cx="3433783" cy="2959100"/>
          </a:xfrm>
          <a:prstGeom prst="rect">
            <a:avLst/>
          </a:prstGeom>
        </p:spPr>
      </p:pic>
    </p:spTree>
    <p:extLst>
      <p:ext uri="{BB962C8B-B14F-4D97-AF65-F5344CB8AC3E}">
        <p14:creationId xmlns:p14="http://schemas.microsoft.com/office/powerpoint/2010/main" val="291251382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0F1E96E9-9F7A-FFDB-96BF-D6BF5A691671}"/>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F5E2AE6F-1C55-77F4-0B65-932E111924A6}"/>
              </a:ext>
            </a:extLst>
          </p:cNvPr>
          <p:cNvSpPr txBox="1"/>
          <p:nvPr/>
        </p:nvSpPr>
        <p:spPr>
          <a:xfrm>
            <a:off x="2285999" y="1820919"/>
            <a:ext cx="3844637" cy="3477875"/>
          </a:xfrm>
          <a:prstGeom prst="rect">
            <a:avLst/>
          </a:prstGeom>
          <a:noFill/>
        </p:spPr>
        <p:txBody>
          <a:bodyPr wrap="square">
            <a:spAutoFit/>
          </a:bodyPr>
          <a:lstStyle/>
          <a:p>
            <a:pPr indent="0" algn="just">
              <a:buNone/>
            </a:pPr>
            <a:r>
              <a:rPr lang="es-MX" sz="2000" b="0" i="0" dirty="0">
                <a:solidFill>
                  <a:schemeClr val="tx1"/>
                </a:solidFill>
                <a:effectLst/>
                <a:latin typeface="+mn-lt"/>
              </a:rPr>
              <a:t>Auditors help disputes by ensuring:</a:t>
            </a:r>
          </a:p>
          <a:p>
            <a:pPr indent="0" algn="just">
              <a:buNone/>
            </a:pPr>
            <a:endParaRPr lang="es-MX" sz="2000" b="0" i="0" dirty="0">
              <a:solidFill>
                <a:schemeClr val="tx1"/>
              </a:solidFill>
              <a:effectLst/>
              <a:latin typeface="+mn-lt"/>
            </a:endParaRPr>
          </a:p>
          <a:p>
            <a:pPr marL="342900" lvl="0" indent="-342900" algn="just">
              <a:buFont typeface="Arial" panose="020B0604020202020204" pitchFamily="34" charset="0"/>
              <a:buChar char="•"/>
            </a:pPr>
            <a:r>
              <a:rPr lang="es-MX" sz="2000" b="1" i="0" dirty="0">
                <a:solidFill>
                  <a:srgbClr val="0E1E3F"/>
                </a:solidFill>
                <a:effectLst/>
                <a:latin typeface="+mn-lt"/>
              </a:rPr>
              <a:t>Cost coding is consistent</a:t>
            </a:r>
          </a:p>
          <a:p>
            <a:pPr marL="342900" lvl="0" indent="-342900" algn="just">
              <a:buFont typeface="Arial" panose="020B0604020202020204" pitchFamily="34" charset="0"/>
              <a:buChar char="•"/>
            </a:pPr>
            <a:r>
              <a:rPr lang="es-MX" sz="2000" b="1" i="0" dirty="0">
                <a:solidFill>
                  <a:srgbClr val="0E1E3F"/>
                </a:solidFill>
                <a:effectLst/>
                <a:latin typeface="+mn-lt"/>
              </a:rPr>
              <a:t>Change orders are traceable</a:t>
            </a:r>
          </a:p>
          <a:p>
            <a:pPr marL="342900" lvl="0" indent="-342900" algn="just">
              <a:buFont typeface="Arial" panose="020B0604020202020204" pitchFamily="34" charset="0"/>
              <a:buChar char="•"/>
            </a:pPr>
            <a:r>
              <a:rPr lang="es-MX" sz="2000" b="1" i="0" dirty="0">
                <a:solidFill>
                  <a:srgbClr val="0E1E3F"/>
                </a:solidFill>
                <a:effectLst/>
                <a:latin typeface="+mn-lt"/>
              </a:rPr>
              <a:t>Labor and equipment records are preserved</a:t>
            </a:r>
          </a:p>
          <a:p>
            <a:pPr marL="342900" lvl="0" indent="-342900" algn="just">
              <a:buFont typeface="Arial" panose="020B0604020202020204" pitchFamily="34" charset="0"/>
              <a:buChar char="•"/>
            </a:pPr>
            <a:r>
              <a:rPr lang="es-MX" sz="2000" b="1" i="0" dirty="0">
                <a:solidFill>
                  <a:srgbClr val="0E1E3F"/>
                </a:solidFill>
                <a:effectLst/>
                <a:latin typeface="+mn-lt"/>
              </a:rPr>
              <a:t>GMP/allowance/reimbursable costs are tested</a:t>
            </a:r>
          </a:p>
          <a:p>
            <a:pPr marL="342900" lvl="0" indent="-342900" algn="just">
              <a:buFont typeface="Arial" panose="020B0604020202020204" pitchFamily="34" charset="0"/>
              <a:buChar char="•"/>
            </a:pPr>
            <a:r>
              <a:rPr lang="es-MX" sz="2000" b="1" i="0" dirty="0">
                <a:solidFill>
                  <a:srgbClr val="0E1E3F"/>
                </a:solidFill>
                <a:effectLst/>
                <a:latin typeface="+mn-lt"/>
              </a:rPr>
              <a:t>Overbillings are identified early</a:t>
            </a:r>
          </a:p>
          <a:p>
            <a:pPr marL="342900" lvl="0" indent="-342900" algn="just">
              <a:buFont typeface="Arial" panose="020B0604020202020204" pitchFamily="34" charset="0"/>
              <a:buChar char="•"/>
            </a:pPr>
            <a:r>
              <a:rPr lang="es-MX" sz="2000" b="1" i="0" dirty="0">
                <a:solidFill>
                  <a:srgbClr val="0E1E3F"/>
                </a:solidFill>
                <a:effectLst/>
                <a:latin typeface="+mn-lt"/>
              </a:rPr>
              <a:t>Exceptions are documented contemporaneously</a:t>
            </a:r>
          </a:p>
        </p:txBody>
      </p:sp>
      <p:pic>
        <p:nvPicPr>
          <p:cNvPr id="5" name="Picture 2" descr="A close up of a sign&#10;&#10;Description automatically generated">
            <a:extLst>
              <a:ext uri="{FF2B5EF4-FFF2-40B4-BE49-F238E27FC236}">
                <a16:creationId xmlns:a16="http://schemas.microsoft.com/office/drawing/2014/main" id="{57D6DB7F-3160-554D-F759-17573A49C1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4A1D8DE2-4CF2-F2CF-0A84-15C67F4FDBE7}"/>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6E402A92-3770-3CDA-1CF0-7B021B9E657D}"/>
              </a:ext>
            </a:extLst>
          </p:cNvPr>
          <p:cNvSpPr txBox="1"/>
          <p:nvPr/>
        </p:nvSpPr>
        <p:spPr>
          <a:xfrm>
            <a:off x="1143001" y="610192"/>
            <a:ext cx="5714999"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Construction Auditors as Evidence Builders</a:t>
            </a:r>
            <a:endParaRPr lang="es-MX" sz="2400" b="0" i="0" dirty="0">
              <a:solidFill>
                <a:srgbClr val="0E1E3F"/>
              </a:solidFill>
              <a:effectLst/>
              <a:latin typeface="Montserrat" pitchFamily="2" charset="77"/>
            </a:endParaRPr>
          </a:p>
        </p:txBody>
      </p:sp>
      <p:sp>
        <p:nvSpPr>
          <p:cNvPr id="11" name="CuadroTexto 10">
            <a:extLst>
              <a:ext uri="{FF2B5EF4-FFF2-40B4-BE49-F238E27FC236}">
                <a16:creationId xmlns:a16="http://schemas.microsoft.com/office/drawing/2014/main" id="{BA38407C-86F3-16B8-797F-4146B61AFCD4}"/>
              </a:ext>
            </a:extLst>
          </p:cNvPr>
          <p:cNvSpPr txBox="1"/>
          <p:nvPr/>
        </p:nvSpPr>
        <p:spPr>
          <a:xfrm>
            <a:off x="1125682" y="5588454"/>
            <a:ext cx="6892635" cy="646331"/>
          </a:xfrm>
          <a:prstGeom prst="rect">
            <a:avLst/>
          </a:prstGeom>
          <a:noFill/>
        </p:spPr>
        <p:txBody>
          <a:bodyPr wrap="square">
            <a:spAutoFit/>
          </a:bodyPr>
          <a:lstStyle/>
          <a:p>
            <a:pPr indent="0" algn="l">
              <a:buNone/>
            </a:pPr>
            <a:r>
              <a:rPr lang="es-MX" b="1" i="0" dirty="0">
                <a:solidFill>
                  <a:srgbClr val="0E1E3F"/>
                </a:solidFill>
                <a:effectLst/>
                <a:latin typeface="Montserrat" pitchFamily="2" charset="77"/>
              </a:rPr>
              <a:t>Good audit work can prevent disputes or strengthen resolution.</a:t>
            </a:r>
            <a:endParaRPr lang="es-MX" b="0" i="0" dirty="0">
              <a:solidFill>
                <a:srgbClr val="0E1E3F"/>
              </a:solidFill>
              <a:effectLst/>
              <a:latin typeface="Montserrat" pitchFamily="2" charset="77"/>
            </a:endParaRPr>
          </a:p>
        </p:txBody>
      </p:sp>
      <p:cxnSp>
        <p:nvCxnSpPr>
          <p:cNvPr id="12" name="Conector recto 11">
            <a:extLst>
              <a:ext uri="{FF2B5EF4-FFF2-40B4-BE49-F238E27FC236}">
                <a16:creationId xmlns:a16="http://schemas.microsoft.com/office/drawing/2014/main" id="{84E11697-DEB7-F35E-9722-761F292248E4}"/>
              </a:ext>
            </a:extLst>
          </p:cNvPr>
          <p:cNvCxnSpPr/>
          <p:nvPr/>
        </p:nvCxnSpPr>
        <p:spPr>
          <a:xfrm>
            <a:off x="932322" y="5484353"/>
            <a:ext cx="7279354" cy="0"/>
          </a:xfrm>
          <a:prstGeom prst="line">
            <a:avLst/>
          </a:prstGeom>
          <a:ln>
            <a:solidFill>
              <a:srgbClr val="0E1E3F"/>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3113814C-0D56-EE10-3442-C009D1D0D2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409613678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148CAA2C-21B1-B16F-D5BA-BDADD9AE6C0F}"/>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A2D79C62-FBFE-EE3D-10F3-5C79C991FFD8}"/>
              </a:ext>
            </a:extLst>
          </p:cNvPr>
          <p:cNvSpPr txBox="1"/>
          <p:nvPr/>
        </p:nvSpPr>
        <p:spPr>
          <a:xfrm>
            <a:off x="2286000" y="1768341"/>
            <a:ext cx="4572000" cy="3785652"/>
          </a:xfrm>
          <a:prstGeom prst="rect">
            <a:avLst/>
          </a:prstGeom>
          <a:noFill/>
        </p:spPr>
        <p:txBody>
          <a:bodyPr wrap="square">
            <a:spAutoFit/>
          </a:bodyPr>
          <a:lstStyle/>
          <a:p>
            <a:pPr indent="0" algn="just">
              <a:buNone/>
            </a:pPr>
            <a:r>
              <a:rPr lang="es-MX" sz="2000" b="0" i="0" dirty="0">
                <a:solidFill>
                  <a:schemeClr val="tx1"/>
                </a:solidFill>
                <a:effectLst/>
                <a:latin typeface="+mn-lt"/>
              </a:rPr>
              <a:t>Experts lose credibility when they:</a:t>
            </a:r>
          </a:p>
          <a:p>
            <a:pPr indent="0" algn="just">
              <a:buNone/>
            </a:pPr>
            <a:endParaRPr lang="es-MX" sz="2000" b="0" i="0" dirty="0">
              <a:solidFill>
                <a:schemeClr val="tx1"/>
              </a:solidFill>
              <a:effectLst/>
              <a:latin typeface="+mn-lt"/>
            </a:endParaRPr>
          </a:p>
          <a:p>
            <a:pPr marL="342900" lvl="0" indent="-342900" algn="just">
              <a:buFont typeface="Arial" panose="020B0604020202020204" pitchFamily="34" charset="0"/>
              <a:buChar char="•"/>
            </a:pPr>
            <a:r>
              <a:rPr lang="es-MX" sz="2000" b="1" i="0" dirty="0">
                <a:solidFill>
                  <a:srgbClr val="0E1E3F"/>
                </a:solidFill>
                <a:effectLst/>
                <a:latin typeface="+mn-lt"/>
              </a:rPr>
              <a:t>Advocate rather than analyze</a:t>
            </a:r>
          </a:p>
          <a:p>
            <a:pPr marL="342900" lvl="0" indent="-342900" algn="just">
              <a:buFont typeface="Arial" panose="020B0604020202020204" pitchFamily="34" charset="0"/>
              <a:buChar char="•"/>
            </a:pPr>
            <a:r>
              <a:rPr lang="es-MX" sz="2000" b="1" i="0" dirty="0">
                <a:solidFill>
                  <a:srgbClr val="0E1E3F"/>
                </a:solidFill>
                <a:effectLst/>
                <a:latin typeface="+mn-lt"/>
              </a:rPr>
              <a:t>Ignore contrary evidence</a:t>
            </a:r>
          </a:p>
          <a:p>
            <a:pPr marL="342900" lvl="0" indent="-342900" algn="just">
              <a:buFont typeface="Arial" panose="020B0604020202020204" pitchFamily="34" charset="0"/>
              <a:buChar char="•"/>
            </a:pPr>
            <a:r>
              <a:rPr lang="es-MX" sz="2000" b="1" i="0" dirty="0">
                <a:solidFill>
                  <a:srgbClr val="0E1E3F"/>
                </a:solidFill>
                <a:effectLst/>
                <a:latin typeface="+mn-lt"/>
              </a:rPr>
              <a:t>Overstate certainty</a:t>
            </a:r>
          </a:p>
          <a:p>
            <a:pPr marL="342900" lvl="0" indent="-342900" algn="just">
              <a:buFont typeface="Arial" panose="020B0604020202020204" pitchFamily="34" charset="0"/>
              <a:buChar char="•"/>
            </a:pPr>
            <a:r>
              <a:rPr lang="es-MX" sz="2000" b="1" i="0" dirty="0">
                <a:solidFill>
                  <a:srgbClr val="0E1E3F"/>
                </a:solidFill>
                <a:effectLst/>
                <a:latin typeface="+mn-lt"/>
              </a:rPr>
              <a:t>Fail to reconcile data</a:t>
            </a:r>
          </a:p>
          <a:p>
            <a:pPr marL="342900" lvl="0" indent="-342900" algn="just">
              <a:buFont typeface="Arial" panose="020B0604020202020204" pitchFamily="34" charset="0"/>
              <a:buChar char="•"/>
            </a:pPr>
            <a:r>
              <a:rPr lang="es-MX" sz="2000" b="1" i="0" dirty="0">
                <a:solidFill>
                  <a:srgbClr val="0E1E3F"/>
                </a:solidFill>
                <a:effectLst/>
                <a:latin typeface="+mn-lt"/>
              </a:rPr>
              <a:t>Use methodology inconsistently</a:t>
            </a:r>
          </a:p>
          <a:p>
            <a:pPr marL="342900" lvl="0" indent="-342900" algn="just">
              <a:buFont typeface="Arial" panose="020B0604020202020204" pitchFamily="34" charset="0"/>
              <a:buChar char="•"/>
            </a:pPr>
            <a:r>
              <a:rPr lang="es-MX" sz="2000" b="1" i="0" dirty="0">
                <a:solidFill>
                  <a:srgbClr val="0E1E3F"/>
                </a:solidFill>
                <a:effectLst/>
                <a:latin typeface="+mn-lt"/>
              </a:rPr>
              <a:t>Do not understand the contract</a:t>
            </a:r>
          </a:p>
          <a:p>
            <a:pPr marL="342900" lvl="0" indent="-342900" algn="just">
              <a:buFont typeface="Arial" panose="020B0604020202020204" pitchFamily="34" charset="0"/>
              <a:buChar char="•"/>
            </a:pPr>
            <a:r>
              <a:rPr lang="es-MX" sz="2000" b="1" i="0" dirty="0">
                <a:solidFill>
                  <a:srgbClr val="0E1E3F"/>
                </a:solidFill>
                <a:effectLst/>
                <a:latin typeface="+mn-lt"/>
              </a:rPr>
              <a:t>Rely on counsel’s assumptions without testing them</a:t>
            </a:r>
          </a:p>
          <a:p>
            <a:pPr marL="342900" lvl="0" indent="-342900" algn="just">
              <a:buFont typeface="Arial" panose="020B0604020202020204" pitchFamily="34" charset="0"/>
              <a:buChar char="•"/>
            </a:pPr>
            <a:r>
              <a:rPr lang="es-MX" sz="2000" b="1" i="0" dirty="0">
                <a:solidFill>
                  <a:srgbClr val="0E1E3F"/>
                </a:solidFill>
                <a:effectLst/>
                <a:latin typeface="+mn-lt"/>
              </a:rPr>
              <a:t>Present conclusions the records cannot support</a:t>
            </a:r>
            <a:endParaRPr lang="es-MX" sz="2000" b="1" i="0" dirty="0">
              <a:solidFill>
                <a:srgbClr val="0E1E3F"/>
              </a:solidFill>
              <a:effectLst/>
              <a:latin typeface="Aptos" panose="020B0004020202020204" pitchFamily="34" charset="0"/>
            </a:endParaRPr>
          </a:p>
        </p:txBody>
      </p:sp>
      <p:pic>
        <p:nvPicPr>
          <p:cNvPr id="5" name="Picture 2" descr="A close up of a sign&#10;&#10;Description automatically generated">
            <a:extLst>
              <a:ext uri="{FF2B5EF4-FFF2-40B4-BE49-F238E27FC236}">
                <a16:creationId xmlns:a16="http://schemas.microsoft.com/office/drawing/2014/main" id="{46C4F9FD-CA17-4F7B-4323-B8788EE4A2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251AD209-7FFB-AEAD-AFD7-D2AFEAA780B4}"/>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4BFF0445-0ED4-F1A8-3DAC-C22FF9500E44}"/>
              </a:ext>
            </a:extLst>
          </p:cNvPr>
          <p:cNvSpPr txBox="1"/>
          <p:nvPr/>
        </p:nvSpPr>
        <p:spPr>
          <a:xfrm>
            <a:off x="1172478" y="794858"/>
            <a:ext cx="4572000" cy="461665"/>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Common Expert Mistakes</a:t>
            </a:r>
            <a:endParaRPr lang="es-MX" sz="2400" b="0" i="0" dirty="0">
              <a:solidFill>
                <a:srgbClr val="0E1E3F"/>
              </a:solidFill>
              <a:effectLst/>
              <a:latin typeface="Montserrat" pitchFamily="2" charset="77"/>
            </a:endParaRPr>
          </a:p>
        </p:txBody>
      </p:sp>
      <p:pic>
        <p:nvPicPr>
          <p:cNvPr id="2" name="Imagen 1">
            <a:extLst>
              <a:ext uri="{FF2B5EF4-FFF2-40B4-BE49-F238E27FC236}">
                <a16:creationId xmlns:a16="http://schemas.microsoft.com/office/drawing/2014/main" id="{168A478B-9FA2-0D03-93D2-FDC5D5C7B4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37583500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E3E1B9B3-7ED3-7348-EB34-DE61FC64F7F4}"/>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17B8483-D764-E47A-C7EE-122255F7D861}"/>
              </a:ext>
            </a:extLst>
          </p:cNvPr>
          <p:cNvSpPr txBox="1"/>
          <p:nvPr/>
        </p:nvSpPr>
        <p:spPr>
          <a:xfrm>
            <a:off x="1034142" y="1859339"/>
            <a:ext cx="3537858" cy="3785652"/>
          </a:xfrm>
          <a:prstGeom prst="rect">
            <a:avLst/>
          </a:prstGeom>
          <a:noFill/>
        </p:spPr>
        <p:txBody>
          <a:bodyPr wrap="square">
            <a:spAutoFit/>
          </a:bodyPr>
          <a:lstStyle/>
          <a:p>
            <a:pPr indent="0" algn="l">
              <a:buNone/>
            </a:pPr>
            <a:r>
              <a:rPr lang="es-MX" sz="2000" b="0" i="0" dirty="0">
                <a:solidFill>
                  <a:schemeClr val="tx1"/>
                </a:solidFill>
                <a:effectLst/>
                <a:latin typeface="+mn-lt"/>
              </a:rPr>
              <a:t>Persuasive expert evidence is:</a:t>
            </a:r>
          </a:p>
          <a:p>
            <a:pPr indent="0" algn="l">
              <a:buNone/>
            </a:pPr>
            <a:endParaRPr lang="es-MX" sz="2000" b="0" i="0" dirty="0">
              <a:solidFill>
                <a:schemeClr val="tx1"/>
              </a:solidFill>
              <a:effectLst/>
              <a:latin typeface="+mn-lt"/>
            </a:endParaRPr>
          </a:p>
          <a:p>
            <a:pPr marL="342900" lvl="0" indent="-342900" algn="l">
              <a:buFont typeface="Arial" panose="020B0604020202020204" pitchFamily="34" charset="0"/>
              <a:buChar char="•"/>
            </a:pPr>
            <a:r>
              <a:rPr lang="es-MX" sz="2000" b="1" i="0" dirty="0">
                <a:solidFill>
                  <a:srgbClr val="0E1E3F"/>
                </a:solidFill>
                <a:effectLst/>
                <a:latin typeface="+mn-lt"/>
              </a:rPr>
              <a:t>Simple without being simplistic</a:t>
            </a:r>
          </a:p>
          <a:p>
            <a:pPr marL="342900" lvl="0" indent="-342900" algn="l">
              <a:buFont typeface="Arial" panose="020B0604020202020204" pitchFamily="34" charset="0"/>
              <a:buChar char="•"/>
            </a:pPr>
            <a:r>
              <a:rPr lang="es-MX" sz="2000" b="1" i="0" dirty="0">
                <a:solidFill>
                  <a:srgbClr val="0E1E3F"/>
                </a:solidFill>
                <a:effectLst/>
                <a:latin typeface="+mn-lt"/>
              </a:rPr>
              <a:t>Tied to contract entitlement</a:t>
            </a:r>
          </a:p>
          <a:p>
            <a:pPr marL="342900" lvl="0" indent="-342900" algn="l">
              <a:buFont typeface="Arial" panose="020B0604020202020204" pitchFamily="34" charset="0"/>
              <a:buChar char="•"/>
            </a:pPr>
            <a:r>
              <a:rPr lang="es-MX" sz="2000" b="1" i="0" dirty="0">
                <a:solidFill>
                  <a:srgbClr val="0E1E3F"/>
                </a:solidFill>
                <a:effectLst/>
                <a:latin typeface="+mn-lt"/>
              </a:rPr>
              <a:t>Supported by records</a:t>
            </a:r>
          </a:p>
          <a:p>
            <a:pPr marL="342900" lvl="0" indent="-342900" algn="l">
              <a:buFont typeface="Arial" panose="020B0604020202020204" pitchFamily="34" charset="0"/>
              <a:buChar char="•"/>
            </a:pPr>
            <a:r>
              <a:rPr lang="es-MX" sz="2000" b="1" i="0" dirty="0">
                <a:solidFill>
                  <a:srgbClr val="0E1E3F"/>
                </a:solidFill>
                <a:effectLst/>
                <a:latin typeface="+mn-lt"/>
              </a:rPr>
              <a:t>Transparent in assumptions</a:t>
            </a:r>
          </a:p>
          <a:p>
            <a:pPr marL="342900" lvl="0" indent="-342900" algn="l">
              <a:buFont typeface="Arial" panose="020B0604020202020204" pitchFamily="34" charset="0"/>
              <a:buChar char="•"/>
            </a:pPr>
            <a:r>
              <a:rPr lang="es-MX" sz="2000" b="1" i="0" dirty="0">
                <a:solidFill>
                  <a:srgbClr val="0E1E3F"/>
                </a:solidFill>
                <a:effectLst/>
                <a:latin typeface="+mn-lt"/>
              </a:rPr>
              <a:t>Reproducible</a:t>
            </a:r>
          </a:p>
          <a:p>
            <a:pPr marL="342900" lvl="0" indent="-342900" algn="l">
              <a:buFont typeface="Arial" panose="020B0604020202020204" pitchFamily="34" charset="0"/>
              <a:buChar char="•"/>
            </a:pPr>
            <a:r>
              <a:rPr lang="es-MX" sz="2000" b="1" i="0" dirty="0">
                <a:solidFill>
                  <a:srgbClr val="0E1E3F"/>
                </a:solidFill>
                <a:effectLst/>
                <a:latin typeface="+mn-lt"/>
              </a:rPr>
              <a:t>Balanced</a:t>
            </a:r>
          </a:p>
          <a:p>
            <a:pPr marL="342900" lvl="0" indent="-342900" algn="l">
              <a:buFont typeface="Arial" panose="020B0604020202020204" pitchFamily="34" charset="0"/>
              <a:buChar char="•"/>
            </a:pPr>
            <a:r>
              <a:rPr lang="es-MX" sz="2000" b="1" i="0" dirty="0">
                <a:solidFill>
                  <a:srgbClr val="0E1E3F"/>
                </a:solidFill>
                <a:effectLst/>
                <a:latin typeface="+mn-lt"/>
              </a:rPr>
              <a:t>Clearly visualized</a:t>
            </a:r>
          </a:p>
          <a:p>
            <a:pPr marL="342900" lvl="0" indent="-342900" algn="l">
              <a:buFont typeface="Arial" panose="020B0604020202020204" pitchFamily="34" charset="0"/>
              <a:buChar char="•"/>
            </a:pPr>
            <a:r>
              <a:rPr lang="es-MX" sz="2000" b="1" i="0" dirty="0">
                <a:solidFill>
                  <a:srgbClr val="0E1E3F"/>
                </a:solidFill>
                <a:effectLst/>
                <a:latin typeface="+mn-lt"/>
              </a:rPr>
              <a:t>Responsive to opposing analysis</a:t>
            </a:r>
            <a:endParaRPr lang="es-MX" sz="2000" b="1" i="0" dirty="0">
              <a:solidFill>
                <a:srgbClr val="0E1E3F"/>
              </a:solidFill>
              <a:effectLst/>
              <a:latin typeface="Aptos" panose="020B0004020202020204" pitchFamily="34" charset="0"/>
            </a:endParaRPr>
          </a:p>
        </p:txBody>
      </p:sp>
      <p:pic>
        <p:nvPicPr>
          <p:cNvPr id="5" name="Picture 2" descr="A close up of a sign&#10;&#10;Description automatically generated">
            <a:extLst>
              <a:ext uri="{FF2B5EF4-FFF2-40B4-BE49-F238E27FC236}">
                <a16:creationId xmlns:a16="http://schemas.microsoft.com/office/drawing/2014/main" id="{29CE642A-5A50-658F-C33A-23BFF5C63D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72491B29-4142-6C3B-54F9-6B7F5B5265EB}"/>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AEC74ACA-854B-7B76-CB92-B5AD0878E643}"/>
              </a:ext>
            </a:extLst>
          </p:cNvPr>
          <p:cNvSpPr txBox="1"/>
          <p:nvPr/>
        </p:nvSpPr>
        <p:spPr>
          <a:xfrm>
            <a:off x="1172478" y="627599"/>
            <a:ext cx="5508155" cy="830997"/>
          </a:xfrm>
          <a:prstGeom prst="rect">
            <a:avLst/>
          </a:prstGeom>
          <a:noFill/>
        </p:spPr>
        <p:txBody>
          <a:bodyPr wrap="square">
            <a:spAutoFit/>
          </a:bodyPr>
          <a:lstStyle/>
          <a:p>
            <a:pPr indent="0" algn="just">
              <a:buNone/>
            </a:pPr>
            <a:r>
              <a:rPr lang="es-MX" sz="2400" b="1" i="0" dirty="0">
                <a:solidFill>
                  <a:srgbClr val="0E1E3F"/>
                </a:solidFill>
                <a:effectLst/>
                <a:latin typeface="Montserrat" pitchFamily="2" charset="77"/>
              </a:rPr>
              <a:t>What Makes Expert Evidence Persuasive</a:t>
            </a:r>
            <a:endParaRPr lang="es-MX" sz="2400" b="0" i="0" dirty="0">
              <a:solidFill>
                <a:srgbClr val="0E1E3F"/>
              </a:solidFill>
              <a:effectLst/>
              <a:latin typeface="Montserrat" pitchFamily="2" charset="77"/>
            </a:endParaRPr>
          </a:p>
        </p:txBody>
      </p:sp>
      <p:pic>
        <p:nvPicPr>
          <p:cNvPr id="2" name="Imagen 1">
            <a:extLst>
              <a:ext uri="{FF2B5EF4-FFF2-40B4-BE49-F238E27FC236}">
                <a16:creationId xmlns:a16="http://schemas.microsoft.com/office/drawing/2014/main" id="{9E070182-E076-08BE-55F4-B481491F51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pic>
        <p:nvPicPr>
          <p:cNvPr id="3" name="Imagen 2">
            <a:extLst>
              <a:ext uri="{FF2B5EF4-FFF2-40B4-BE49-F238E27FC236}">
                <a16:creationId xmlns:a16="http://schemas.microsoft.com/office/drawing/2014/main" id="{4C6C59DA-9FC7-710C-2481-FC8EF43DBB49}"/>
              </a:ext>
            </a:extLst>
          </p:cNvPr>
          <p:cNvPicPr>
            <a:picLocks noChangeAspect="1"/>
          </p:cNvPicPr>
          <p:nvPr/>
        </p:nvPicPr>
        <p:blipFill>
          <a:blip r:embed="rId4"/>
          <a:srcRect r="14702"/>
          <a:stretch>
            <a:fillRect/>
          </a:stretch>
        </p:blipFill>
        <p:spPr>
          <a:xfrm>
            <a:off x="4911704" y="2373084"/>
            <a:ext cx="3537858" cy="2758161"/>
          </a:xfrm>
          <a:prstGeom prst="rect">
            <a:avLst/>
          </a:prstGeom>
        </p:spPr>
      </p:pic>
    </p:spTree>
    <p:extLst>
      <p:ext uri="{BB962C8B-B14F-4D97-AF65-F5344CB8AC3E}">
        <p14:creationId xmlns:p14="http://schemas.microsoft.com/office/powerpoint/2010/main" val="2268011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95E9AB57-251C-0AEB-FBFB-03CE5E5BEE50}"/>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C91CB68C-08DB-09A6-4F08-03EF7B01D00E}"/>
              </a:ext>
            </a:extLst>
          </p:cNvPr>
          <p:cNvSpPr txBox="1"/>
          <p:nvPr/>
        </p:nvSpPr>
        <p:spPr>
          <a:xfrm>
            <a:off x="2487990" y="1536174"/>
            <a:ext cx="4572000" cy="3785652"/>
          </a:xfrm>
          <a:prstGeom prst="rect">
            <a:avLst/>
          </a:prstGeom>
          <a:noFill/>
        </p:spPr>
        <p:txBody>
          <a:bodyPr wrap="square">
            <a:spAutoFit/>
          </a:bodyPr>
          <a:lstStyle/>
          <a:p>
            <a:pPr indent="0" algn="l">
              <a:buNone/>
            </a:pPr>
            <a:r>
              <a:rPr lang="es-MX" sz="2000" b="0" i="0" dirty="0">
                <a:solidFill>
                  <a:schemeClr val="tx1"/>
                </a:solidFill>
                <a:effectLst/>
                <a:latin typeface="+mn-lt"/>
              </a:rPr>
              <a:t>A strong expert report includes:</a:t>
            </a:r>
          </a:p>
          <a:p>
            <a:pPr indent="0" algn="l">
              <a:buNone/>
            </a:pPr>
            <a:endParaRPr lang="es-MX" sz="2000" b="0" i="0" dirty="0">
              <a:solidFill>
                <a:schemeClr val="tx1"/>
              </a:solidFill>
              <a:effectLst/>
              <a:latin typeface="+mn-lt"/>
            </a:endParaRPr>
          </a:p>
          <a:p>
            <a:pPr marL="342900" lvl="0" indent="-342900" algn="l">
              <a:buFont typeface="Arial" panose="020B0604020202020204" pitchFamily="34" charset="0"/>
              <a:buChar char="•"/>
            </a:pPr>
            <a:r>
              <a:rPr lang="es-MX" sz="2000" b="1" i="0" dirty="0">
                <a:solidFill>
                  <a:srgbClr val="0E1E3F"/>
                </a:solidFill>
                <a:effectLst/>
                <a:latin typeface="+mn-lt"/>
              </a:rPr>
              <a:t>Instructions received</a:t>
            </a:r>
          </a:p>
          <a:p>
            <a:pPr marL="342900" lvl="0" indent="-342900" algn="l">
              <a:buFont typeface="Arial" panose="020B0604020202020204" pitchFamily="34" charset="0"/>
              <a:buChar char="•"/>
            </a:pPr>
            <a:r>
              <a:rPr lang="es-MX" sz="2000" b="1" i="0" dirty="0">
                <a:solidFill>
                  <a:srgbClr val="0E1E3F"/>
                </a:solidFill>
                <a:effectLst/>
                <a:latin typeface="+mn-lt"/>
              </a:rPr>
              <a:t>Qualifications</a:t>
            </a:r>
          </a:p>
          <a:p>
            <a:pPr marL="342900" lvl="0" indent="-342900" algn="l">
              <a:buFont typeface="Arial" panose="020B0604020202020204" pitchFamily="34" charset="0"/>
              <a:buChar char="•"/>
            </a:pPr>
            <a:r>
              <a:rPr lang="es-MX" sz="2000" b="1" i="0" dirty="0">
                <a:solidFill>
                  <a:srgbClr val="0E1E3F"/>
                </a:solidFill>
                <a:effectLst/>
                <a:latin typeface="+mn-lt"/>
              </a:rPr>
              <a:t>Documents reviewed</a:t>
            </a:r>
          </a:p>
          <a:p>
            <a:pPr marL="342900" lvl="0" indent="-342900" algn="l">
              <a:buFont typeface="Arial" panose="020B0604020202020204" pitchFamily="34" charset="0"/>
              <a:buChar char="•"/>
            </a:pPr>
            <a:r>
              <a:rPr lang="es-MX" sz="2000" b="1" i="0" dirty="0">
                <a:solidFill>
                  <a:srgbClr val="0E1E3F"/>
                </a:solidFill>
                <a:effectLst/>
                <a:latin typeface="+mn-lt"/>
              </a:rPr>
              <a:t>Issues addressed</a:t>
            </a:r>
          </a:p>
          <a:p>
            <a:pPr marL="342900" lvl="0" indent="-342900" algn="l">
              <a:buFont typeface="Arial" panose="020B0604020202020204" pitchFamily="34" charset="0"/>
              <a:buChar char="•"/>
            </a:pPr>
            <a:r>
              <a:rPr lang="es-MX" sz="2000" b="1" i="0" dirty="0">
                <a:solidFill>
                  <a:srgbClr val="0E1E3F"/>
                </a:solidFill>
                <a:effectLst/>
                <a:latin typeface="+mn-lt"/>
              </a:rPr>
              <a:t>Methodology</a:t>
            </a:r>
          </a:p>
          <a:p>
            <a:pPr marL="342900" lvl="0" indent="-342900" algn="l">
              <a:buFont typeface="Arial" panose="020B0604020202020204" pitchFamily="34" charset="0"/>
              <a:buChar char="•"/>
            </a:pPr>
            <a:r>
              <a:rPr lang="es-MX" sz="2000" b="1" i="0" dirty="0">
                <a:solidFill>
                  <a:srgbClr val="0E1E3F"/>
                </a:solidFill>
                <a:effectLst/>
                <a:latin typeface="+mn-lt"/>
              </a:rPr>
              <a:t>Assumptions</a:t>
            </a:r>
          </a:p>
          <a:p>
            <a:pPr marL="342900" lvl="0" indent="-342900" algn="l">
              <a:buFont typeface="Arial" panose="020B0604020202020204" pitchFamily="34" charset="0"/>
              <a:buChar char="•"/>
            </a:pPr>
            <a:r>
              <a:rPr lang="es-MX" sz="2000" b="1" i="0" dirty="0">
                <a:solidFill>
                  <a:srgbClr val="0E1E3F"/>
                </a:solidFill>
                <a:effectLst/>
                <a:latin typeface="+mn-lt"/>
              </a:rPr>
              <a:t>Analysis</a:t>
            </a:r>
          </a:p>
          <a:p>
            <a:pPr marL="342900" lvl="0" indent="-342900" algn="l">
              <a:buFont typeface="Arial" panose="020B0604020202020204" pitchFamily="34" charset="0"/>
              <a:buChar char="•"/>
            </a:pPr>
            <a:r>
              <a:rPr lang="es-MX" sz="2000" b="1" i="0" dirty="0">
                <a:solidFill>
                  <a:srgbClr val="0E1E3F"/>
                </a:solidFill>
                <a:effectLst/>
                <a:latin typeface="+mn-lt"/>
              </a:rPr>
              <a:t>Conclusions</a:t>
            </a:r>
          </a:p>
          <a:p>
            <a:pPr marL="342900" lvl="0" indent="-342900" algn="l">
              <a:buFont typeface="Arial" panose="020B0604020202020204" pitchFamily="34" charset="0"/>
              <a:buChar char="•"/>
            </a:pPr>
            <a:r>
              <a:rPr lang="es-MX" sz="2000" b="1" i="0" dirty="0">
                <a:solidFill>
                  <a:srgbClr val="0E1E3F"/>
                </a:solidFill>
                <a:effectLst/>
                <a:latin typeface="+mn-lt"/>
              </a:rPr>
              <a:t>Limitations</a:t>
            </a:r>
          </a:p>
          <a:p>
            <a:pPr marL="342900" lvl="0" indent="-342900" algn="l">
              <a:buFont typeface="Arial" panose="020B0604020202020204" pitchFamily="34" charset="0"/>
              <a:buChar char="•"/>
            </a:pPr>
            <a:r>
              <a:rPr lang="es-MX" sz="2000" b="1" i="0" dirty="0">
                <a:solidFill>
                  <a:srgbClr val="0E1E3F"/>
                </a:solidFill>
                <a:effectLst/>
                <a:latin typeface="+mn-lt"/>
              </a:rPr>
              <a:t>Exhibits and calculations</a:t>
            </a:r>
          </a:p>
        </p:txBody>
      </p:sp>
      <p:pic>
        <p:nvPicPr>
          <p:cNvPr id="5" name="Picture 2" descr="A close up of a sign&#10;&#10;Description automatically generated">
            <a:extLst>
              <a:ext uri="{FF2B5EF4-FFF2-40B4-BE49-F238E27FC236}">
                <a16:creationId xmlns:a16="http://schemas.microsoft.com/office/drawing/2014/main" id="{BD843061-C97B-A910-5894-9F45196F56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873D084E-43E2-EEBE-14A6-25F088D34557}"/>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053E8CE1-6791-7B37-AA6A-90941A302414}"/>
              </a:ext>
            </a:extLst>
          </p:cNvPr>
          <p:cNvSpPr txBox="1"/>
          <p:nvPr/>
        </p:nvSpPr>
        <p:spPr>
          <a:xfrm>
            <a:off x="1172478" y="798321"/>
            <a:ext cx="4572000" cy="461665"/>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 Expert Reports</a:t>
            </a:r>
            <a:endParaRPr lang="es-MX" sz="2400" b="0" i="0" dirty="0">
              <a:solidFill>
                <a:srgbClr val="0E1E3F"/>
              </a:solidFill>
              <a:effectLst/>
              <a:latin typeface="Montserrat" pitchFamily="2" charset="77"/>
            </a:endParaRPr>
          </a:p>
        </p:txBody>
      </p:sp>
      <p:sp>
        <p:nvSpPr>
          <p:cNvPr id="11" name="CuadroTexto 10">
            <a:extLst>
              <a:ext uri="{FF2B5EF4-FFF2-40B4-BE49-F238E27FC236}">
                <a16:creationId xmlns:a16="http://schemas.microsoft.com/office/drawing/2014/main" id="{B7A000EE-F77F-4FDF-AA74-B9FF0AC80A6C}"/>
              </a:ext>
            </a:extLst>
          </p:cNvPr>
          <p:cNvSpPr txBox="1"/>
          <p:nvPr/>
        </p:nvSpPr>
        <p:spPr>
          <a:xfrm>
            <a:off x="1180554" y="5724820"/>
            <a:ext cx="6782891" cy="923330"/>
          </a:xfrm>
          <a:prstGeom prst="rect">
            <a:avLst/>
          </a:prstGeom>
          <a:noFill/>
        </p:spPr>
        <p:txBody>
          <a:bodyPr wrap="square">
            <a:spAutoFit/>
          </a:bodyPr>
          <a:lstStyle/>
          <a:p>
            <a:r>
              <a:rPr lang="es-MX" sz="2000" b="0" i="0" dirty="0">
                <a:solidFill>
                  <a:schemeClr val="tx1"/>
                </a:solidFill>
                <a:effectLst/>
                <a:latin typeface="+mn-lt"/>
              </a:rPr>
              <a:t>IBA Rules address preparation and submission of expert reports and oral testimony in evidentiary hearings. </a:t>
            </a:r>
            <a:r>
              <a:rPr lang="es-MX" sz="1400" b="0" i="0" dirty="0">
                <a:solidFill>
                  <a:schemeClr val="tx1"/>
                </a:solidFill>
                <a:effectLst/>
              </a:rPr>
              <a:t>(</a:t>
            </a:r>
            <a:r>
              <a:rPr lang="es-MX" sz="1400" dirty="0">
                <a:hlinkClick r:id="rId3"/>
              </a:rPr>
              <a:t>https://www.ibanet.org/MediaHandler?id=def0807b-9fec-43ef-b624-f2cb2af7cf7b</a:t>
            </a:r>
            <a:r>
              <a:rPr lang="es-MX" sz="1400" dirty="0"/>
              <a:t> </a:t>
            </a:r>
            <a:r>
              <a:rPr lang="es-MX" sz="1400" b="0" i="0" dirty="0">
                <a:solidFill>
                  <a:schemeClr val="tx1"/>
                </a:solidFill>
                <a:effectLst/>
              </a:rPr>
              <a:t>)</a:t>
            </a:r>
            <a:endParaRPr lang="es-MX" sz="2000" b="0" i="0" dirty="0">
              <a:solidFill>
                <a:srgbClr val="000000"/>
              </a:solidFill>
              <a:effectLst/>
              <a:latin typeface="Aptos" panose="020B0004020202020204" pitchFamily="34" charset="0"/>
            </a:endParaRPr>
          </a:p>
        </p:txBody>
      </p:sp>
      <p:cxnSp>
        <p:nvCxnSpPr>
          <p:cNvPr id="12" name="Conector recto 11">
            <a:extLst>
              <a:ext uri="{FF2B5EF4-FFF2-40B4-BE49-F238E27FC236}">
                <a16:creationId xmlns:a16="http://schemas.microsoft.com/office/drawing/2014/main" id="{2C5C2F56-F0E8-0892-0D11-01CADDCAB3F2}"/>
              </a:ext>
            </a:extLst>
          </p:cNvPr>
          <p:cNvCxnSpPr/>
          <p:nvPr/>
        </p:nvCxnSpPr>
        <p:spPr>
          <a:xfrm>
            <a:off x="932323" y="5724821"/>
            <a:ext cx="7279354" cy="0"/>
          </a:xfrm>
          <a:prstGeom prst="line">
            <a:avLst/>
          </a:prstGeom>
          <a:ln>
            <a:solidFill>
              <a:srgbClr val="0E1E3F"/>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66D7EF7E-FADF-6BB0-3C6A-3B412A3B0B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26467039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5562F760-5E35-7C9F-127E-EE2C980BB451}"/>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993A7EF9-F773-A1E2-7DC4-DD8F13D71717}"/>
              </a:ext>
            </a:extLst>
          </p:cNvPr>
          <p:cNvSpPr txBox="1"/>
          <p:nvPr/>
        </p:nvSpPr>
        <p:spPr>
          <a:xfrm>
            <a:off x="2512997" y="1990343"/>
            <a:ext cx="3950148" cy="2554545"/>
          </a:xfrm>
          <a:prstGeom prst="rect">
            <a:avLst/>
          </a:prstGeom>
          <a:noFill/>
        </p:spPr>
        <p:txBody>
          <a:bodyPr wrap="square">
            <a:spAutoFit/>
          </a:bodyPr>
          <a:lstStyle/>
          <a:p>
            <a:pPr indent="0" algn="l">
              <a:buNone/>
            </a:pPr>
            <a:r>
              <a:rPr lang="es-MX" sz="2000" b="0" i="0" dirty="0">
                <a:solidFill>
                  <a:schemeClr val="tx1"/>
                </a:solidFill>
                <a:effectLst/>
                <a:latin typeface="+mn-lt"/>
              </a:rPr>
              <a:t>Common goals:</a:t>
            </a:r>
          </a:p>
          <a:p>
            <a:pPr indent="0" algn="l">
              <a:buNone/>
            </a:pPr>
            <a:endParaRPr lang="es-MX" sz="2000" b="0" i="0" dirty="0">
              <a:solidFill>
                <a:srgbClr val="0E1E3F"/>
              </a:solidFill>
              <a:effectLst/>
              <a:latin typeface="+mn-lt"/>
            </a:endParaRPr>
          </a:p>
          <a:p>
            <a:pPr marL="342900" lvl="0" indent="-342900" algn="just">
              <a:buFont typeface="Arial" panose="020B0604020202020204" pitchFamily="34" charset="0"/>
              <a:buChar char="•"/>
            </a:pPr>
            <a:r>
              <a:rPr lang="es-MX" sz="2000" b="1" i="0" dirty="0">
                <a:solidFill>
                  <a:srgbClr val="0E1E3F"/>
                </a:solidFill>
                <a:effectLst/>
                <a:latin typeface="+mn-lt"/>
              </a:rPr>
              <a:t>Narrow technical issues</a:t>
            </a:r>
          </a:p>
          <a:p>
            <a:pPr marL="342900" lvl="0" indent="-342900" algn="just">
              <a:buFont typeface="Arial" panose="020B0604020202020204" pitchFamily="34" charset="0"/>
              <a:buChar char="•"/>
            </a:pPr>
            <a:r>
              <a:rPr lang="es-MX" sz="2000" b="1" i="0" dirty="0">
                <a:solidFill>
                  <a:srgbClr val="0E1E3F"/>
                </a:solidFill>
                <a:effectLst/>
                <a:latin typeface="+mn-lt"/>
              </a:rPr>
              <a:t>Identify points of agreement</a:t>
            </a:r>
          </a:p>
          <a:p>
            <a:pPr marL="342900" lvl="0" indent="-342900" algn="just">
              <a:buFont typeface="Arial" panose="020B0604020202020204" pitchFamily="34" charset="0"/>
              <a:buChar char="•"/>
            </a:pPr>
            <a:r>
              <a:rPr lang="es-MX" sz="2000" b="1" i="0" dirty="0">
                <a:solidFill>
                  <a:srgbClr val="0E1E3F"/>
                </a:solidFill>
                <a:effectLst/>
                <a:latin typeface="+mn-lt"/>
              </a:rPr>
              <a:t>Clarify remaining disagreements</a:t>
            </a:r>
          </a:p>
          <a:p>
            <a:pPr marL="342900" lvl="0" indent="-342900" algn="just">
              <a:buFont typeface="Arial" panose="020B0604020202020204" pitchFamily="34" charset="0"/>
              <a:buChar char="•"/>
            </a:pPr>
            <a:r>
              <a:rPr lang="es-MX" sz="2000" b="1" i="0" dirty="0">
                <a:solidFill>
                  <a:srgbClr val="0E1E3F"/>
                </a:solidFill>
                <a:effectLst/>
                <a:latin typeface="+mn-lt"/>
              </a:rPr>
              <a:t>Reduce hearing time</a:t>
            </a:r>
          </a:p>
          <a:p>
            <a:pPr marL="342900" lvl="0" indent="-342900" algn="just">
              <a:buFont typeface="Arial" panose="020B0604020202020204" pitchFamily="34" charset="0"/>
              <a:buChar char="•"/>
            </a:pPr>
            <a:r>
              <a:rPr lang="es-MX" sz="2000" b="1" i="0" dirty="0">
                <a:solidFill>
                  <a:srgbClr val="0E1E3F"/>
                </a:solidFill>
                <a:effectLst/>
                <a:latin typeface="+mn-lt"/>
              </a:rPr>
              <a:t>Help the tribunal compare methodologies</a:t>
            </a:r>
          </a:p>
        </p:txBody>
      </p:sp>
      <p:pic>
        <p:nvPicPr>
          <p:cNvPr id="5" name="Picture 2" descr="A close up of a sign&#10;&#10;Description automatically generated">
            <a:extLst>
              <a:ext uri="{FF2B5EF4-FFF2-40B4-BE49-F238E27FC236}">
                <a16:creationId xmlns:a16="http://schemas.microsoft.com/office/drawing/2014/main" id="{5108C07C-8835-7FD5-64A3-6F0A8F5CED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FFD4D4B0-89C2-D29E-D1BC-E517DBA8789A}"/>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1CAFFBE9-C7F3-A538-1176-9CC2C1298E78}"/>
              </a:ext>
            </a:extLst>
          </p:cNvPr>
          <p:cNvSpPr txBox="1"/>
          <p:nvPr/>
        </p:nvSpPr>
        <p:spPr>
          <a:xfrm>
            <a:off x="1219815" y="610192"/>
            <a:ext cx="5159813"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Joint Expert Meetings and “Hot-Tubbing”</a:t>
            </a:r>
            <a:endParaRPr lang="es-MX" sz="2400" b="0" i="0" dirty="0">
              <a:solidFill>
                <a:srgbClr val="0E1E3F"/>
              </a:solidFill>
              <a:effectLst/>
              <a:latin typeface="Montserrat" pitchFamily="2" charset="77"/>
            </a:endParaRPr>
          </a:p>
        </p:txBody>
      </p:sp>
      <p:sp>
        <p:nvSpPr>
          <p:cNvPr id="11" name="CuadroTexto 10">
            <a:extLst>
              <a:ext uri="{FF2B5EF4-FFF2-40B4-BE49-F238E27FC236}">
                <a16:creationId xmlns:a16="http://schemas.microsoft.com/office/drawing/2014/main" id="{1BE63DBA-D5D1-1434-FBF9-BC8F0A743A54}"/>
              </a:ext>
            </a:extLst>
          </p:cNvPr>
          <p:cNvSpPr txBox="1"/>
          <p:nvPr/>
        </p:nvSpPr>
        <p:spPr>
          <a:xfrm>
            <a:off x="1219815" y="5163308"/>
            <a:ext cx="6704367" cy="707886"/>
          </a:xfrm>
          <a:prstGeom prst="rect">
            <a:avLst/>
          </a:prstGeom>
          <a:noFill/>
        </p:spPr>
        <p:txBody>
          <a:bodyPr wrap="square">
            <a:spAutoFit/>
          </a:bodyPr>
          <a:lstStyle/>
          <a:p>
            <a:pPr indent="0" algn="l">
              <a:buNone/>
            </a:pPr>
            <a:r>
              <a:rPr lang="es-MX" sz="2000" b="1" i="0" dirty="0">
                <a:solidFill>
                  <a:srgbClr val="0E1E3F"/>
                </a:solidFill>
                <a:effectLst/>
                <a:latin typeface="+mn-lt"/>
              </a:rPr>
              <a:t>Practical rule:</a:t>
            </a:r>
            <a:r>
              <a:rPr lang="es-MX" sz="2000" b="0" i="0" dirty="0">
                <a:solidFill>
                  <a:srgbClr val="0E1E3F"/>
                </a:solidFill>
                <a:effectLst/>
                <a:latin typeface="+mn-lt"/>
              </a:rPr>
              <a:t> </a:t>
            </a:r>
            <a:r>
              <a:rPr lang="es-MX" sz="2000" b="0" i="0" dirty="0">
                <a:solidFill>
                  <a:schemeClr val="tx1"/>
                </a:solidFill>
                <a:effectLst/>
                <a:latin typeface="+mn-lt"/>
              </a:rPr>
              <a:t>Experts should agree where they can and explain precisely where they cannot.</a:t>
            </a:r>
            <a:endParaRPr lang="es-MX" sz="2000" b="0" i="0" dirty="0">
              <a:solidFill>
                <a:srgbClr val="000000"/>
              </a:solidFill>
              <a:effectLst/>
              <a:latin typeface="Aptos" panose="020B0004020202020204" pitchFamily="34" charset="0"/>
            </a:endParaRPr>
          </a:p>
        </p:txBody>
      </p:sp>
      <p:cxnSp>
        <p:nvCxnSpPr>
          <p:cNvPr id="12" name="Conector recto 11">
            <a:extLst>
              <a:ext uri="{FF2B5EF4-FFF2-40B4-BE49-F238E27FC236}">
                <a16:creationId xmlns:a16="http://schemas.microsoft.com/office/drawing/2014/main" id="{C3E176EE-D607-E116-5D78-EA5B5AD66D68}"/>
              </a:ext>
            </a:extLst>
          </p:cNvPr>
          <p:cNvCxnSpPr/>
          <p:nvPr/>
        </p:nvCxnSpPr>
        <p:spPr>
          <a:xfrm>
            <a:off x="849079" y="5076635"/>
            <a:ext cx="7279354" cy="0"/>
          </a:xfrm>
          <a:prstGeom prst="line">
            <a:avLst/>
          </a:prstGeom>
          <a:ln>
            <a:solidFill>
              <a:srgbClr val="0E1E3F"/>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E92443D4-9AFF-4FF3-769B-7402C7F63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17339941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C8A92145-00FB-0F0C-5DB7-6B4E67334189}"/>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D21EEC5-B381-88DC-D9FC-1E0E8170B53C}"/>
              </a:ext>
            </a:extLst>
          </p:cNvPr>
          <p:cNvSpPr txBox="1"/>
          <p:nvPr/>
        </p:nvSpPr>
        <p:spPr>
          <a:xfrm>
            <a:off x="1010778" y="1939049"/>
            <a:ext cx="3483429" cy="3785652"/>
          </a:xfrm>
          <a:prstGeom prst="rect">
            <a:avLst/>
          </a:prstGeom>
          <a:noFill/>
        </p:spPr>
        <p:txBody>
          <a:bodyPr wrap="square">
            <a:spAutoFit/>
          </a:bodyPr>
          <a:lstStyle/>
          <a:p>
            <a:pPr indent="0" algn="l">
              <a:buNone/>
            </a:pPr>
            <a:r>
              <a:rPr lang="es-MX" sz="2000" b="0" i="0" dirty="0">
                <a:solidFill>
                  <a:schemeClr val="tx1"/>
                </a:solidFill>
                <a:effectLst/>
                <a:latin typeface="+mn-lt"/>
              </a:rPr>
              <a:t>Expect questions on:</a:t>
            </a:r>
          </a:p>
          <a:p>
            <a:pPr indent="0" algn="l">
              <a:buNone/>
            </a:pPr>
            <a:endParaRPr lang="es-MX" sz="2000" b="0" i="0" dirty="0">
              <a:solidFill>
                <a:schemeClr val="tx1"/>
              </a:solidFill>
              <a:effectLst/>
              <a:latin typeface="+mn-lt"/>
            </a:endParaRPr>
          </a:p>
          <a:p>
            <a:pPr marL="342900" lvl="0" indent="-342900" algn="l">
              <a:buFont typeface="Arial" panose="020B0604020202020204" pitchFamily="34" charset="0"/>
              <a:buChar char="•"/>
            </a:pPr>
            <a:r>
              <a:rPr lang="es-MX" sz="2000" b="1" i="0" dirty="0">
                <a:solidFill>
                  <a:srgbClr val="0E1E3F"/>
                </a:solidFill>
                <a:effectLst/>
                <a:latin typeface="+mn-lt"/>
              </a:rPr>
              <a:t>Independence</a:t>
            </a:r>
          </a:p>
          <a:p>
            <a:pPr marL="342900" lvl="0" indent="-342900" algn="l">
              <a:buFont typeface="Arial" panose="020B0604020202020204" pitchFamily="34" charset="0"/>
              <a:buChar char="•"/>
            </a:pPr>
            <a:r>
              <a:rPr lang="es-MX" sz="2000" b="1" i="0" dirty="0">
                <a:solidFill>
                  <a:srgbClr val="0E1E3F"/>
                </a:solidFill>
                <a:effectLst/>
                <a:latin typeface="+mn-lt"/>
              </a:rPr>
              <a:t>Scope of instructions</a:t>
            </a:r>
          </a:p>
          <a:p>
            <a:pPr marL="342900" lvl="0" indent="-342900" algn="l">
              <a:buFont typeface="Arial" panose="020B0604020202020204" pitchFamily="34" charset="0"/>
              <a:buChar char="•"/>
            </a:pPr>
            <a:r>
              <a:rPr lang="es-MX" sz="2000" b="1" i="0" dirty="0">
                <a:solidFill>
                  <a:srgbClr val="0E1E3F"/>
                </a:solidFill>
                <a:effectLst/>
                <a:latin typeface="+mn-lt"/>
              </a:rPr>
              <a:t>Documents reviewed</a:t>
            </a:r>
          </a:p>
          <a:p>
            <a:pPr marL="342900" lvl="0" indent="-342900" algn="l">
              <a:buFont typeface="Arial" panose="020B0604020202020204" pitchFamily="34" charset="0"/>
              <a:buChar char="•"/>
            </a:pPr>
            <a:r>
              <a:rPr lang="es-MX" sz="2000" b="1" i="0" dirty="0">
                <a:solidFill>
                  <a:srgbClr val="0E1E3F"/>
                </a:solidFill>
                <a:effectLst/>
                <a:latin typeface="+mn-lt"/>
              </a:rPr>
              <a:t>Missing documents</a:t>
            </a:r>
          </a:p>
          <a:p>
            <a:pPr marL="342900" lvl="0" indent="-342900" algn="l">
              <a:buFont typeface="Arial" panose="020B0604020202020204" pitchFamily="34" charset="0"/>
              <a:buChar char="•"/>
            </a:pPr>
            <a:r>
              <a:rPr lang="es-MX" sz="2000" b="1" i="0" dirty="0">
                <a:solidFill>
                  <a:srgbClr val="0E1E3F"/>
                </a:solidFill>
                <a:effectLst/>
                <a:latin typeface="+mn-lt"/>
              </a:rPr>
              <a:t>Assumptions</a:t>
            </a:r>
          </a:p>
          <a:p>
            <a:pPr marL="342900" lvl="0" indent="-342900" algn="l">
              <a:buFont typeface="Arial" panose="020B0604020202020204" pitchFamily="34" charset="0"/>
              <a:buChar char="•"/>
            </a:pPr>
            <a:r>
              <a:rPr lang="es-MX" sz="2000" b="1" i="0" dirty="0">
                <a:solidFill>
                  <a:srgbClr val="0E1E3F"/>
                </a:solidFill>
                <a:effectLst/>
                <a:latin typeface="+mn-lt"/>
              </a:rPr>
              <a:t>Methodology</a:t>
            </a:r>
          </a:p>
          <a:p>
            <a:pPr marL="342900" lvl="0" indent="-342900" algn="l">
              <a:buFont typeface="Arial" panose="020B0604020202020204" pitchFamily="34" charset="0"/>
              <a:buChar char="•"/>
            </a:pPr>
            <a:r>
              <a:rPr lang="es-MX" sz="2000" b="1" i="0" dirty="0">
                <a:solidFill>
                  <a:srgbClr val="0E1E3F"/>
                </a:solidFill>
                <a:effectLst/>
                <a:latin typeface="+mn-lt"/>
              </a:rPr>
              <a:t>Alternative explanations</a:t>
            </a:r>
          </a:p>
          <a:p>
            <a:pPr marL="342900" lvl="0" indent="-342900" algn="l">
              <a:buFont typeface="Arial" panose="020B0604020202020204" pitchFamily="34" charset="0"/>
              <a:buChar char="•"/>
            </a:pPr>
            <a:r>
              <a:rPr lang="es-MX" sz="2000" b="1" i="0" dirty="0">
                <a:solidFill>
                  <a:srgbClr val="0E1E3F"/>
                </a:solidFill>
                <a:effectLst/>
                <a:latin typeface="+mn-lt"/>
              </a:rPr>
              <a:t>Arithmetic</a:t>
            </a:r>
          </a:p>
          <a:p>
            <a:pPr marL="342900" lvl="0" indent="-342900" algn="l">
              <a:buFont typeface="Arial" panose="020B0604020202020204" pitchFamily="34" charset="0"/>
              <a:buChar char="•"/>
            </a:pPr>
            <a:r>
              <a:rPr lang="es-MX" sz="2000" b="1" i="0" dirty="0">
                <a:solidFill>
                  <a:srgbClr val="0E1E3F"/>
                </a:solidFill>
                <a:effectLst/>
                <a:latin typeface="+mn-lt"/>
              </a:rPr>
              <a:t>Prior inconsistent opinions</a:t>
            </a:r>
          </a:p>
          <a:p>
            <a:pPr marL="342900" lvl="0" indent="-342900" algn="l">
              <a:buFont typeface="Arial" panose="020B0604020202020204" pitchFamily="34" charset="0"/>
              <a:buChar char="•"/>
            </a:pPr>
            <a:r>
              <a:rPr lang="es-MX" sz="2000" b="1" i="0" dirty="0">
                <a:solidFill>
                  <a:srgbClr val="0E1E3F"/>
                </a:solidFill>
                <a:effectLst/>
                <a:latin typeface="+mn-lt"/>
              </a:rPr>
              <a:t>Professional standards</a:t>
            </a:r>
            <a:endParaRPr lang="es-MX" sz="2000" b="1" i="0" dirty="0">
              <a:solidFill>
                <a:srgbClr val="0E1E3F"/>
              </a:solidFill>
              <a:effectLst/>
              <a:latin typeface="Aptos" panose="020B0004020202020204" pitchFamily="34" charset="0"/>
            </a:endParaRPr>
          </a:p>
        </p:txBody>
      </p:sp>
      <p:pic>
        <p:nvPicPr>
          <p:cNvPr id="5" name="Picture 2" descr="A close up of a sign&#10;&#10;Description automatically generated">
            <a:extLst>
              <a:ext uri="{FF2B5EF4-FFF2-40B4-BE49-F238E27FC236}">
                <a16:creationId xmlns:a16="http://schemas.microsoft.com/office/drawing/2014/main" id="{B1B8AA1D-8338-D0DB-DCC9-AF156BBADB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AC42FFA2-BB72-649A-F490-9C526E2425EC}"/>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5568DEA4-4EF3-0581-680A-FC11528715AC}"/>
              </a:ext>
            </a:extLst>
          </p:cNvPr>
          <p:cNvSpPr txBox="1"/>
          <p:nvPr/>
        </p:nvSpPr>
        <p:spPr>
          <a:xfrm>
            <a:off x="1172478" y="627599"/>
            <a:ext cx="4572000" cy="830997"/>
          </a:xfrm>
          <a:prstGeom prst="rect">
            <a:avLst/>
          </a:prstGeom>
          <a:noFill/>
        </p:spPr>
        <p:txBody>
          <a:bodyPr wrap="square">
            <a:spAutoFit/>
          </a:bodyPr>
          <a:lstStyle/>
          <a:p>
            <a:pPr indent="0" algn="l">
              <a:buNone/>
            </a:pPr>
            <a:r>
              <a:rPr lang="es-MX" sz="2400" b="1" i="0" dirty="0">
                <a:solidFill>
                  <a:srgbClr val="0E1E3F"/>
                </a:solidFill>
                <a:effectLst/>
                <a:latin typeface="+mn-lt"/>
              </a:rPr>
              <a:t>Cross-Examination: What Gets Tested</a:t>
            </a:r>
            <a:endParaRPr lang="es-MX" sz="2400" b="0" i="0" dirty="0">
              <a:solidFill>
                <a:srgbClr val="0E1E3F"/>
              </a:solidFill>
              <a:effectLst/>
              <a:latin typeface="+mn-lt"/>
            </a:endParaRPr>
          </a:p>
        </p:txBody>
      </p:sp>
      <p:pic>
        <p:nvPicPr>
          <p:cNvPr id="2" name="Imagen 1">
            <a:extLst>
              <a:ext uri="{FF2B5EF4-FFF2-40B4-BE49-F238E27FC236}">
                <a16:creationId xmlns:a16="http://schemas.microsoft.com/office/drawing/2014/main" id="{89DBBAC1-AF2A-5B79-F49F-31AFDCFF54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pic>
        <p:nvPicPr>
          <p:cNvPr id="3" name="Imagen 2">
            <a:extLst>
              <a:ext uri="{FF2B5EF4-FFF2-40B4-BE49-F238E27FC236}">
                <a16:creationId xmlns:a16="http://schemas.microsoft.com/office/drawing/2014/main" id="{0C6C973E-A162-A216-7E0B-863266FB4A06}"/>
              </a:ext>
            </a:extLst>
          </p:cNvPr>
          <p:cNvPicPr>
            <a:picLocks noChangeAspect="1"/>
          </p:cNvPicPr>
          <p:nvPr/>
        </p:nvPicPr>
        <p:blipFill>
          <a:blip r:embed="rId4"/>
          <a:srcRect l="7337"/>
          <a:stretch>
            <a:fillRect/>
          </a:stretch>
        </p:blipFill>
        <p:spPr>
          <a:xfrm>
            <a:off x="4756672" y="2392460"/>
            <a:ext cx="3686935" cy="2648451"/>
          </a:xfrm>
          <a:prstGeom prst="rect">
            <a:avLst/>
          </a:prstGeom>
        </p:spPr>
      </p:pic>
    </p:spTree>
    <p:extLst>
      <p:ext uri="{BB962C8B-B14F-4D97-AF65-F5344CB8AC3E}">
        <p14:creationId xmlns:p14="http://schemas.microsoft.com/office/powerpoint/2010/main" val="5741567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53F92A55-E3E6-55FC-791D-9B81E7E82DDA}"/>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0E7B9F5C-770B-024A-5767-4B10916BB51D}"/>
              </a:ext>
            </a:extLst>
          </p:cNvPr>
          <p:cNvSpPr txBox="1"/>
          <p:nvPr/>
        </p:nvSpPr>
        <p:spPr>
          <a:xfrm>
            <a:off x="1157350" y="1800548"/>
            <a:ext cx="6829300" cy="3785652"/>
          </a:xfrm>
          <a:prstGeom prst="rect">
            <a:avLst/>
          </a:prstGeom>
          <a:noFill/>
        </p:spPr>
        <p:txBody>
          <a:bodyPr wrap="square">
            <a:spAutoFit/>
          </a:bodyPr>
          <a:lstStyle/>
          <a:p>
            <a:pPr indent="0" algn="l">
              <a:buNone/>
            </a:pPr>
            <a:r>
              <a:rPr lang="es-MX" sz="2000" b="1" i="0" dirty="0">
                <a:solidFill>
                  <a:srgbClr val="0E1E3F"/>
                </a:solidFill>
                <a:effectLst/>
                <a:latin typeface="+mn-lt"/>
              </a:rPr>
              <a:t>Scenario:</a:t>
            </a:r>
            <a:r>
              <a:rPr lang="es-MX" sz="2000" b="0" i="0" dirty="0">
                <a:solidFill>
                  <a:schemeClr val="tx1"/>
                </a:solidFill>
                <a:effectLst/>
                <a:latin typeface="+mn-lt"/>
              </a:rPr>
              <a:t> Contractor </a:t>
            </a:r>
            <a:r>
              <a:rPr lang="es-MX" sz="2000" b="0" i="0" dirty="0" err="1">
                <a:solidFill>
                  <a:schemeClr val="tx1"/>
                </a:solidFill>
                <a:effectLst/>
                <a:latin typeface="+mn-lt"/>
              </a:rPr>
              <a:t>claims</a:t>
            </a:r>
            <a:r>
              <a:rPr lang="es-MX" sz="2000" b="0" i="0" dirty="0">
                <a:solidFill>
                  <a:schemeClr val="tx1"/>
                </a:solidFill>
                <a:effectLst/>
                <a:latin typeface="+mn-lt"/>
              </a:rPr>
              <a:t> $35 million and 120 days due to owner-caused design changes.</a:t>
            </a:r>
          </a:p>
          <a:p>
            <a:pPr indent="0" algn="l">
              <a:buNone/>
            </a:pPr>
            <a:endParaRPr lang="es-MX" sz="2000" b="0" i="0" dirty="0">
              <a:solidFill>
                <a:schemeClr val="tx1"/>
              </a:solidFill>
              <a:effectLst/>
              <a:latin typeface="+mn-lt"/>
            </a:endParaRPr>
          </a:p>
          <a:p>
            <a:pPr indent="0" algn="l">
              <a:buNone/>
            </a:pPr>
            <a:r>
              <a:rPr lang="es-MX" sz="2000" b="0" i="0" dirty="0">
                <a:solidFill>
                  <a:schemeClr val="tx1"/>
                </a:solidFill>
                <a:effectLst/>
                <a:latin typeface="+mn-lt"/>
              </a:rPr>
              <a:t>Expert analysis should test:</a:t>
            </a:r>
          </a:p>
          <a:p>
            <a:pPr indent="0" algn="l">
              <a:buNone/>
            </a:pPr>
            <a:endParaRPr lang="es-MX" sz="2000" b="0" i="0" dirty="0">
              <a:solidFill>
                <a:schemeClr val="tx1"/>
              </a:solidFill>
              <a:effectLst/>
              <a:latin typeface="+mn-lt"/>
            </a:endParaRPr>
          </a:p>
          <a:p>
            <a:pPr marL="342900" lvl="0" indent="-342900" algn="l">
              <a:buFont typeface="Arial" panose="020B0604020202020204" pitchFamily="34" charset="0"/>
              <a:buChar char="•"/>
            </a:pPr>
            <a:r>
              <a:rPr lang="es-MX" sz="2000" b="1" i="0" dirty="0">
                <a:solidFill>
                  <a:srgbClr val="0E1E3F"/>
                </a:solidFill>
                <a:effectLst/>
                <a:latin typeface="+mn-lt"/>
              </a:rPr>
              <a:t>Were changes documented?</a:t>
            </a:r>
          </a:p>
          <a:p>
            <a:pPr marL="342900" lvl="0" indent="-342900" algn="l">
              <a:buFont typeface="Arial" panose="020B0604020202020204" pitchFamily="34" charset="0"/>
              <a:buChar char="•"/>
            </a:pPr>
            <a:r>
              <a:rPr lang="es-MX" sz="2000" b="1" i="0" dirty="0">
                <a:solidFill>
                  <a:srgbClr val="0E1E3F"/>
                </a:solidFill>
                <a:effectLst/>
                <a:latin typeface="+mn-lt"/>
              </a:rPr>
              <a:t>Did changes affect critical path?</a:t>
            </a:r>
          </a:p>
          <a:p>
            <a:pPr marL="342900" lvl="0" indent="-342900" algn="l">
              <a:buFont typeface="Arial" panose="020B0604020202020204" pitchFamily="34" charset="0"/>
              <a:buChar char="•"/>
            </a:pPr>
            <a:r>
              <a:rPr lang="es-MX" sz="2000" b="1" i="0" dirty="0">
                <a:solidFill>
                  <a:srgbClr val="0E1E3F"/>
                </a:solidFill>
                <a:effectLst/>
                <a:latin typeface="+mn-lt"/>
              </a:rPr>
              <a:t>Were costs separately coded?</a:t>
            </a:r>
          </a:p>
          <a:p>
            <a:pPr marL="342900" lvl="0" indent="-342900" algn="l">
              <a:buFont typeface="Arial" panose="020B0604020202020204" pitchFamily="34" charset="0"/>
              <a:buChar char="•"/>
            </a:pPr>
            <a:r>
              <a:rPr lang="es-MX" sz="2000" b="1" i="0" dirty="0">
                <a:solidFill>
                  <a:srgbClr val="0E1E3F"/>
                </a:solidFill>
                <a:effectLst/>
                <a:latin typeface="+mn-lt"/>
              </a:rPr>
              <a:t>Were claimed labor hours actually caused by the changes?</a:t>
            </a:r>
          </a:p>
          <a:p>
            <a:pPr marL="342900" lvl="0" indent="-342900" algn="l">
              <a:buFont typeface="Arial" panose="020B0604020202020204" pitchFamily="34" charset="0"/>
              <a:buChar char="•"/>
            </a:pPr>
            <a:r>
              <a:rPr lang="es-MX" sz="2000" b="1" i="0" dirty="0">
                <a:solidFill>
                  <a:srgbClr val="0E1E3F"/>
                </a:solidFill>
                <a:effectLst/>
                <a:latin typeface="+mn-lt"/>
              </a:rPr>
              <a:t>Was there contractor-caused concurrent delay?</a:t>
            </a:r>
          </a:p>
          <a:p>
            <a:pPr marL="342900" lvl="0" indent="-342900" algn="l">
              <a:buFont typeface="Arial" panose="020B0604020202020204" pitchFamily="34" charset="0"/>
              <a:buChar char="•"/>
            </a:pPr>
            <a:r>
              <a:rPr lang="es-MX" sz="2000" b="1" i="0" dirty="0">
                <a:solidFill>
                  <a:srgbClr val="0E1E3F"/>
                </a:solidFill>
                <a:effectLst/>
                <a:latin typeface="+mn-lt"/>
              </a:rPr>
              <a:t>Were markups allowed?</a:t>
            </a:r>
          </a:p>
          <a:p>
            <a:pPr marL="342900" lvl="0" indent="-342900" algn="l">
              <a:buFont typeface="Arial" panose="020B0604020202020204" pitchFamily="34" charset="0"/>
              <a:buChar char="•"/>
            </a:pPr>
            <a:r>
              <a:rPr lang="es-MX" sz="2000" b="1" i="0" dirty="0">
                <a:solidFill>
                  <a:srgbClr val="0E1E3F"/>
                </a:solidFill>
                <a:effectLst/>
                <a:latin typeface="+mn-lt"/>
              </a:rPr>
              <a:t>Were amounts already paid through change orders?</a:t>
            </a:r>
            <a:endParaRPr lang="es-MX" sz="2000" b="1" i="0" dirty="0">
              <a:solidFill>
                <a:srgbClr val="0E1E3F"/>
              </a:solidFill>
              <a:effectLst/>
              <a:latin typeface="Aptos" panose="020B0004020202020204" pitchFamily="34" charset="0"/>
            </a:endParaRPr>
          </a:p>
        </p:txBody>
      </p:sp>
      <p:pic>
        <p:nvPicPr>
          <p:cNvPr id="5" name="Picture 2" descr="A close up of a sign&#10;&#10;Description automatically generated">
            <a:extLst>
              <a:ext uri="{FF2B5EF4-FFF2-40B4-BE49-F238E27FC236}">
                <a16:creationId xmlns:a16="http://schemas.microsoft.com/office/drawing/2014/main" id="{BAA19294-3292-CA66-A29C-034D3B0325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964CFC0B-D4FB-7224-BE10-5C47EF25463A}"/>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3FB640EF-353E-AD87-939B-D02728218442}"/>
              </a:ext>
            </a:extLst>
          </p:cNvPr>
          <p:cNvSpPr txBox="1"/>
          <p:nvPr/>
        </p:nvSpPr>
        <p:spPr>
          <a:xfrm>
            <a:off x="1172478" y="794858"/>
            <a:ext cx="4572000" cy="461665"/>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Mini Case Example</a:t>
            </a:r>
            <a:endParaRPr lang="es-MX" sz="2400" b="0" i="0" dirty="0">
              <a:solidFill>
                <a:srgbClr val="0E1E3F"/>
              </a:solidFill>
              <a:effectLst/>
              <a:latin typeface="Montserrat" pitchFamily="2" charset="77"/>
            </a:endParaRPr>
          </a:p>
        </p:txBody>
      </p:sp>
      <p:pic>
        <p:nvPicPr>
          <p:cNvPr id="2" name="Imagen 1">
            <a:extLst>
              <a:ext uri="{FF2B5EF4-FFF2-40B4-BE49-F238E27FC236}">
                <a16:creationId xmlns:a16="http://schemas.microsoft.com/office/drawing/2014/main" id="{DBD1791A-8258-13FD-37DC-184587BB22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633981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04BF3588-FEC3-6B33-49EC-8D5AC9A966A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073B40CC-3340-2D63-1323-D1FDAD8B9042}"/>
              </a:ext>
            </a:extLst>
          </p:cNvPr>
          <p:cNvSpPr txBox="1"/>
          <p:nvPr/>
        </p:nvSpPr>
        <p:spPr>
          <a:xfrm>
            <a:off x="2286000" y="2001395"/>
            <a:ext cx="4572000" cy="3724096"/>
          </a:xfrm>
          <a:prstGeom prst="rect">
            <a:avLst/>
          </a:prstGeom>
          <a:noFill/>
        </p:spPr>
        <p:txBody>
          <a:bodyPr wrap="square">
            <a:spAutoFit/>
          </a:bodyPr>
          <a:lstStyle/>
          <a:p>
            <a:pPr indent="0" algn="l">
              <a:buNone/>
            </a:pPr>
            <a:r>
              <a:rPr lang="es-MX" sz="2000" b="0" i="0" dirty="0">
                <a:solidFill>
                  <a:schemeClr val="tx1"/>
                </a:solidFill>
                <a:effectLst/>
                <a:latin typeface="+mn-lt"/>
              </a:rPr>
              <a:t>Before a dispute arises, ensure:</a:t>
            </a:r>
          </a:p>
          <a:p>
            <a:pPr indent="0" algn="l">
              <a:buNone/>
            </a:pPr>
            <a:endParaRPr lang="es-MX" sz="1800" b="0" i="0" dirty="0">
              <a:solidFill>
                <a:schemeClr val="tx1"/>
              </a:solidFill>
              <a:effectLst/>
              <a:latin typeface="+mn-lt"/>
            </a:endParaRPr>
          </a:p>
          <a:p>
            <a:pPr marL="342900" lvl="0" indent="-342900" algn="l">
              <a:buFont typeface="Arial" panose="020B0604020202020204" pitchFamily="34" charset="0"/>
              <a:buChar char="•"/>
            </a:pPr>
            <a:r>
              <a:rPr lang="es-MX" sz="2000" b="1" i="0" dirty="0">
                <a:solidFill>
                  <a:srgbClr val="0E1E3F"/>
                </a:solidFill>
                <a:effectLst/>
                <a:latin typeface="+mn-lt"/>
              </a:rPr>
              <a:t>Clear cost coding structure</a:t>
            </a:r>
          </a:p>
          <a:p>
            <a:pPr marL="342900" lvl="0" indent="-342900" algn="l">
              <a:buFont typeface="Arial" panose="020B0604020202020204" pitchFamily="34" charset="0"/>
              <a:buChar char="•"/>
            </a:pPr>
            <a:r>
              <a:rPr lang="es-MX" sz="2000" b="1" i="0" dirty="0">
                <a:solidFill>
                  <a:srgbClr val="0E1E3F"/>
                </a:solidFill>
                <a:effectLst/>
                <a:latin typeface="+mn-lt"/>
              </a:rPr>
              <a:t>Complete pay application backup</a:t>
            </a:r>
          </a:p>
          <a:p>
            <a:pPr marL="342900" lvl="0" indent="-342900" algn="l">
              <a:buFont typeface="Arial" panose="020B0604020202020204" pitchFamily="34" charset="0"/>
              <a:buChar char="•"/>
            </a:pPr>
            <a:r>
              <a:rPr lang="es-MX" sz="2000" b="1" i="0" dirty="0">
                <a:solidFill>
                  <a:srgbClr val="0E1E3F"/>
                </a:solidFill>
                <a:effectLst/>
                <a:latin typeface="+mn-lt"/>
              </a:rPr>
              <a:t>Schedule updates preserved monthly</a:t>
            </a:r>
          </a:p>
          <a:p>
            <a:pPr marL="342900" lvl="0" indent="-342900" algn="l">
              <a:buFont typeface="Arial" panose="020B0604020202020204" pitchFamily="34" charset="0"/>
              <a:buChar char="•"/>
            </a:pPr>
            <a:r>
              <a:rPr lang="es-MX" sz="2000" b="1" i="0" dirty="0">
                <a:solidFill>
                  <a:srgbClr val="0E1E3F"/>
                </a:solidFill>
                <a:effectLst/>
                <a:latin typeface="+mn-lt"/>
              </a:rPr>
              <a:t>Change order logs reconciled</a:t>
            </a:r>
          </a:p>
          <a:p>
            <a:pPr marL="342900" lvl="0" indent="-342900" algn="l">
              <a:buFont typeface="Arial" panose="020B0604020202020204" pitchFamily="34" charset="0"/>
              <a:buChar char="•"/>
            </a:pPr>
            <a:r>
              <a:rPr lang="es-MX" sz="2000" b="1" i="0" dirty="0">
                <a:solidFill>
                  <a:srgbClr val="0E1E3F"/>
                </a:solidFill>
                <a:effectLst/>
                <a:latin typeface="+mn-lt"/>
              </a:rPr>
              <a:t>Meeting minutes finalized</a:t>
            </a:r>
          </a:p>
          <a:p>
            <a:pPr marL="342900" lvl="0" indent="-342900" algn="l">
              <a:buFont typeface="Arial" panose="020B0604020202020204" pitchFamily="34" charset="0"/>
              <a:buChar char="•"/>
            </a:pPr>
            <a:r>
              <a:rPr lang="es-MX" sz="2000" b="1" i="0" dirty="0">
                <a:solidFill>
                  <a:srgbClr val="0E1E3F"/>
                </a:solidFill>
                <a:effectLst/>
                <a:latin typeface="+mn-lt"/>
              </a:rPr>
              <a:t>RFIs and submittals tracked</a:t>
            </a:r>
          </a:p>
          <a:p>
            <a:pPr marL="342900" lvl="0" indent="-342900" algn="l">
              <a:buFont typeface="Arial" panose="020B0604020202020204" pitchFamily="34" charset="0"/>
              <a:buChar char="•"/>
            </a:pPr>
            <a:r>
              <a:rPr lang="es-MX" sz="2000" b="1" i="0" dirty="0">
                <a:solidFill>
                  <a:srgbClr val="0E1E3F"/>
                </a:solidFill>
                <a:effectLst/>
                <a:latin typeface="+mn-lt"/>
              </a:rPr>
              <a:t>Audit exceptions documented</a:t>
            </a:r>
          </a:p>
          <a:p>
            <a:pPr marL="342900" lvl="0" indent="-342900" algn="l">
              <a:buFont typeface="Arial" panose="020B0604020202020204" pitchFamily="34" charset="0"/>
              <a:buChar char="•"/>
            </a:pPr>
            <a:r>
              <a:rPr lang="es-MX" sz="2000" b="1" i="0" dirty="0">
                <a:solidFill>
                  <a:srgbClr val="0E1E3F"/>
                </a:solidFill>
                <a:effectLst/>
                <a:latin typeface="+mn-lt"/>
              </a:rPr>
              <a:t>Supporting documents retained</a:t>
            </a:r>
          </a:p>
          <a:p>
            <a:pPr marL="342900" lvl="0" indent="-342900" algn="l">
              <a:buFont typeface="Arial" panose="020B0604020202020204" pitchFamily="34" charset="0"/>
              <a:buChar char="•"/>
            </a:pPr>
            <a:r>
              <a:rPr lang="es-MX" sz="2000" b="1" i="0" dirty="0">
                <a:solidFill>
                  <a:srgbClr val="0E1E3F"/>
                </a:solidFill>
                <a:effectLst/>
                <a:latin typeface="+mn-lt"/>
              </a:rPr>
              <a:t>Privilege and confidentiality protocols respected</a:t>
            </a:r>
            <a:endParaRPr lang="es-MX" sz="2000" b="1" i="0" dirty="0">
              <a:solidFill>
                <a:srgbClr val="0E1E3F"/>
              </a:solidFill>
              <a:effectLst/>
              <a:latin typeface="Aptos" panose="020B0004020202020204" pitchFamily="34" charset="0"/>
            </a:endParaRPr>
          </a:p>
        </p:txBody>
      </p:sp>
      <p:pic>
        <p:nvPicPr>
          <p:cNvPr id="5" name="Picture 2" descr="A close up of a sign&#10;&#10;Description automatically generated">
            <a:extLst>
              <a:ext uri="{FF2B5EF4-FFF2-40B4-BE49-F238E27FC236}">
                <a16:creationId xmlns:a16="http://schemas.microsoft.com/office/drawing/2014/main" id="{BFA2393B-4E43-9598-80C2-D92BAEAFFA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4DD39525-16A2-74DF-AC84-8DF1EF39A9A3}"/>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68086E87-5AE9-6F43-8551-95A36B3F1188}"/>
              </a:ext>
            </a:extLst>
          </p:cNvPr>
          <p:cNvSpPr txBox="1"/>
          <p:nvPr/>
        </p:nvSpPr>
        <p:spPr>
          <a:xfrm>
            <a:off x="1172478" y="610192"/>
            <a:ext cx="4572000" cy="830997"/>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Practical Checklist for Auditors</a:t>
            </a:r>
            <a:endParaRPr lang="es-MX" sz="2400" b="0" i="0" dirty="0">
              <a:solidFill>
                <a:srgbClr val="0E1E3F"/>
              </a:solidFill>
              <a:effectLst/>
              <a:latin typeface="Montserrat" pitchFamily="2" charset="77"/>
            </a:endParaRPr>
          </a:p>
        </p:txBody>
      </p:sp>
      <p:pic>
        <p:nvPicPr>
          <p:cNvPr id="2" name="Imagen 1">
            <a:extLst>
              <a:ext uri="{FF2B5EF4-FFF2-40B4-BE49-F238E27FC236}">
                <a16:creationId xmlns:a16="http://schemas.microsoft.com/office/drawing/2014/main" id="{4587C19D-25AE-F048-BA03-58E486232B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40211916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2447E0F0-9EFF-79DE-C877-B35300D6099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9C2066CB-9239-144F-A35D-B77331338A9C}"/>
              </a:ext>
            </a:extLst>
          </p:cNvPr>
          <p:cNvSpPr txBox="1"/>
          <p:nvPr/>
        </p:nvSpPr>
        <p:spPr>
          <a:xfrm>
            <a:off x="1139587" y="1997839"/>
            <a:ext cx="7035422" cy="3539430"/>
          </a:xfrm>
          <a:prstGeom prst="rect">
            <a:avLst/>
          </a:prstGeom>
          <a:noFill/>
        </p:spPr>
        <p:txBody>
          <a:bodyPr wrap="square">
            <a:spAutoFit/>
          </a:bodyPr>
          <a:lstStyle/>
          <a:p>
            <a:pPr marL="342900" lvl="0" indent="-342900" algn="l">
              <a:buFont typeface="+mj-lt"/>
              <a:buAutoNum type="arabicPeriod"/>
            </a:pPr>
            <a:r>
              <a:rPr lang="es-MX" sz="2800" b="0" i="0" dirty="0">
                <a:solidFill>
                  <a:schemeClr val="tx1"/>
                </a:solidFill>
                <a:effectLst/>
              </a:rPr>
              <a:t>Experts help tribunals understand complexity.</a:t>
            </a:r>
          </a:p>
          <a:p>
            <a:pPr marL="342900" lvl="0" indent="-342900" algn="l">
              <a:buFont typeface="+mj-lt"/>
              <a:buAutoNum type="arabicPeriod"/>
            </a:pPr>
            <a:r>
              <a:rPr lang="es-MX" sz="2800" b="0" i="0" dirty="0">
                <a:solidFill>
                  <a:schemeClr val="tx1"/>
                </a:solidFill>
                <a:effectLst/>
              </a:rPr>
              <a:t>Records usually matter more than opinions.</a:t>
            </a:r>
          </a:p>
          <a:p>
            <a:pPr marL="342900" lvl="0" indent="-342900" algn="l">
              <a:buFont typeface="+mj-lt"/>
              <a:buAutoNum type="arabicPeriod"/>
            </a:pPr>
            <a:r>
              <a:rPr lang="es-MX" sz="2800" b="0" i="0" dirty="0">
                <a:solidFill>
                  <a:schemeClr val="tx1"/>
                </a:solidFill>
                <a:effectLst/>
              </a:rPr>
              <a:t>Causation is the bridge between entitlement and damages.</a:t>
            </a:r>
          </a:p>
          <a:p>
            <a:pPr marL="342900" lvl="0" indent="-342900" algn="l">
              <a:buFont typeface="+mj-lt"/>
              <a:buAutoNum type="arabicPeriod"/>
            </a:pPr>
            <a:r>
              <a:rPr lang="es-MX" sz="2800" b="0" i="0" dirty="0">
                <a:solidFill>
                  <a:schemeClr val="tx1"/>
                </a:solidFill>
                <a:effectLst/>
              </a:rPr>
              <a:t>Independence is central to credibility.</a:t>
            </a:r>
          </a:p>
          <a:p>
            <a:pPr marL="342900" lvl="0" indent="-342900" algn="l">
              <a:buFont typeface="+mj-lt"/>
              <a:buAutoNum type="arabicPeriod"/>
            </a:pPr>
            <a:r>
              <a:rPr lang="es-MX" sz="2800" b="0" i="0" dirty="0">
                <a:solidFill>
                  <a:schemeClr val="tx1"/>
                </a:solidFill>
                <a:effectLst/>
              </a:rPr>
              <a:t>Construction auditors can materially improve dispute outcomes before arbitration starts.</a:t>
            </a:r>
            <a:endParaRPr lang="es-MX" sz="2800" b="0" i="0" dirty="0">
              <a:solidFill>
                <a:srgbClr val="000000"/>
              </a:solidFill>
              <a:effectLst/>
              <a:latin typeface="Aptos" panose="020B0004020202020204" pitchFamily="34" charset="0"/>
            </a:endParaRPr>
          </a:p>
        </p:txBody>
      </p:sp>
      <p:pic>
        <p:nvPicPr>
          <p:cNvPr id="5" name="Picture 2" descr="A close up of a sign&#10;&#10;Description automatically generated">
            <a:extLst>
              <a:ext uri="{FF2B5EF4-FFF2-40B4-BE49-F238E27FC236}">
                <a16:creationId xmlns:a16="http://schemas.microsoft.com/office/drawing/2014/main" id="{ECDF6E5C-AFCD-6AF1-C82B-3F5046D6CF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0C2E2D48-7143-787A-9402-AD78BDB76D20}"/>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0A407387-C356-4C46-6236-74A3BC3CB674}"/>
              </a:ext>
            </a:extLst>
          </p:cNvPr>
          <p:cNvSpPr txBox="1"/>
          <p:nvPr/>
        </p:nvSpPr>
        <p:spPr>
          <a:xfrm>
            <a:off x="1330939" y="794858"/>
            <a:ext cx="4572000" cy="461665"/>
          </a:xfrm>
          <a:prstGeom prst="rect">
            <a:avLst/>
          </a:prstGeom>
          <a:noFill/>
        </p:spPr>
        <p:txBody>
          <a:bodyPr wrap="square">
            <a:spAutoFit/>
          </a:bodyPr>
          <a:lstStyle/>
          <a:p>
            <a:pPr indent="0" algn="l">
              <a:buNone/>
            </a:pPr>
            <a:r>
              <a:rPr lang="es-MX" sz="2400" b="1" i="0" dirty="0">
                <a:solidFill>
                  <a:srgbClr val="0E1E3F"/>
                </a:solidFill>
                <a:effectLst/>
                <a:latin typeface="Montserrat" pitchFamily="2" charset="77"/>
              </a:rPr>
              <a:t>Key Takeaways</a:t>
            </a:r>
            <a:endParaRPr lang="es-MX" sz="2400" b="0" i="0" dirty="0">
              <a:solidFill>
                <a:srgbClr val="0E1E3F"/>
              </a:solidFill>
              <a:effectLst/>
              <a:latin typeface="Montserrat" pitchFamily="2" charset="77"/>
            </a:endParaRPr>
          </a:p>
        </p:txBody>
      </p:sp>
      <p:pic>
        <p:nvPicPr>
          <p:cNvPr id="2" name="Imagen 1">
            <a:extLst>
              <a:ext uri="{FF2B5EF4-FFF2-40B4-BE49-F238E27FC236}">
                <a16:creationId xmlns:a16="http://schemas.microsoft.com/office/drawing/2014/main" id="{AD62691E-15CE-4344-7773-B7F46527E3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22751684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136E135B-33C8-C6C6-CD24-E12F8DA78208}"/>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D9CD1190-0A8E-F594-328A-998DC888737A}"/>
              </a:ext>
            </a:extLst>
          </p:cNvPr>
          <p:cNvSpPr txBox="1"/>
          <p:nvPr/>
        </p:nvSpPr>
        <p:spPr>
          <a:xfrm>
            <a:off x="961896" y="3039371"/>
            <a:ext cx="7374834" cy="1138773"/>
          </a:xfrm>
          <a:prstGeom prst="rect">
            <a:avLst/>
          </a:prstGeom>
          <a:noFill/>
        </p:spPr>
        <p:txBody>
          <a:bodyPr wrap="square">
            <a:spAutoFit/>
          </a:bodyPr>
          <a:lstStyle/>
          <a:p>
            <a:pPr indent="0" algn="l">
              <a:buNone/>
            </a:pPr>
            <a:r>
              <a:rPr lang="es-MX" sz="2400" b="1" i="0" dirty="0">
                <a:solidFill>
                  <a:srgbClr val="0E1E3F"/>
                </a:solidFill>
                <a:effectLst/>
                <a:latin typeface="+mn-lt"/>
              </a:rPr>
              <a:t>“In arbitration, the best expert opinion is not the most aggressive one. It is the one the tribunal can trust.”</a:t>
            </a:r>
          </a:p>
          <a:p>
            <a:pPr indent="0" algn="l">
              <a:buNone/>
            </a:pPr>
            <a:endParaRPr lang="es-MX" sz="2000" b="1" i="0" dirty="0">
              <a:solidFill>
                <a:schemeClr val="tx1"/>
              </a:solidFill>
              <a:effectLst/>
              <a:latin typeface="+mn-lt"/>
            </a:endParaRPr>
          </a:p>
        </p:txBody>
      </p:sp>
      <p:pic>
        <p:nvPicPr>
          <p:cNvPr id="5" name="Picture 2" descr="A close up of a sign&#10;&#10;Description automatically generated">
            <a:extLst>
              <a:ext uri="{FF2B5EF4-FFF2-40B4-BE49-F238E27FC236}">
                <a16:creationId xmlns:a16="http://schemas.microsoft.com/office/drawing/2014/main" id="{1D6FF7C0-CFB9-4D14-A283-5FC14481EB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7" name="Conector recto 6">
            <a:extLst>
              <a:ext uri="{FF2B5EF4-FFF2-40B4-BE49-F238E27FC236}">
                <a16:creationId xmlns:a16="http://schemas.microsoft.com/office/drawing/2014/main" id="{8BDCCFB3-5362-7F5B-B049-8B011CC55677}"/>
              </a:ext>
            </a:extLst>
          </p:cNvPr>
          <p:cNvCxnSpPr/>
          <p:nvPr/>
        </p:nvCxnSpPr>
        <p:spPr>
          <a:xfrm>
            <a:off x="1010778" y="599713"/>
            <a:ext cx="0" cy="851957"/>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D1CF8315-9A6D-A732-0E52-9AA418183904}"/>
              </a:ext>
            </a:extLst>
          </p:cNvPr>
          <p:cNvSpPr txBox="1"/>
          <p:nvPr/>
        </p:nvSpPr>
        <p:spPr>
          <a:xfrm>
            <a:off x="1172478" y="794858"/>
            <a:ext cx="4572000" cy="461665"/>
          </a:xfrm>
          <a:prstGeom prst="rect">
            <a:avLst/>
          </a:prstGeom>
          <a:noFill/>
        </p:spPr>
        <p:txBody>
          <a:bodyPr wrap="square">
            <a:spAutoFit/>
          </a:bodyPr>
          <a:lstStyle/>
          <a:p>
            <a:r>
              <a:rPr lang="es-MX" sz="2400" b="1" i="0" dirty="0">
                <a:solidFill>
                  <a:srgbClr val="0E1E3F"/>
                </a:solidFill>
                <a:effectLst/>
                <a:latin typeface="Montserrat" pitchFamily="2" charset="77"/>
              </a:rPr>
              <a:t>Final thought:</a:t>
            </a:r>
            <a:endParaRPr lang="es-MX" sz="2400" dirty="0">
              <a:solidFill>
                <a:srgbClr val="0E1E3F"/>
              </a:solidFill>
              <a:latin typeface="Montserrat" pitchFamily="2" charset="77"/>
            </a:endParaRPr>
          </a:p>
        </p:txBody>
      </p:sp>
      <p:pic>
        <p:nvPicPr>
          <p:cNvPr id="2" name="Imagen 1">
            <a:extLst>
              <a:ext uri="{FF2B5EF4-FFF2-40B4-BE49-F238E27FC236}">
                <a16:creationId xmlns:a16="http://schemas.microsoft.com/office/drawing/2014/main" id="{DBE05A2F-77EB-1999-285E-C196682708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331390772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3CC9B670-A1E0-1262-4B7F-2EE4521D6D90}"/>
            </a:ext>
          </a:extLst>
        </p:cNvPr>
        <p:cNvGrpSpPr/>
        <p:nvPr/>
      </p:nvGrpSpPr>
      <p:grpSpPr>
        <a:xfrm>
          <a:off x="0" y="0"/>
          <a:ext cx="0" cy="0"/>
          <a:chOff x="0" y="0"/>
          <a:chExt cx="0" cy="0"/>
        </a:xfrm>
      </p:grpSpPr>
      <p:pic>
        <p:nvPicPr>
          <p:cNvPr id="5" name="Picture 2" descr="A close up of a sign&#10;&#10;Description automatically generated">
            <a:extLst>
              <a:ext uri="{FF2B5EF4-FFF2-40B4-BE49-F238E27FC236}">
                <a16:creationId xmlns:a16="http://schemas.microsoft.com/office/drawing/2014/main" id="{6BBFCFB7-41A0-E7F6-CAC0-6D393DC748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sp>
        <p:nvSpPr>
          <p:cNvPr id="11" name="CuadroTexto 10">
            <a:extLst>
              <a:ext uri="{FF2B5EF4-FFF2-40B4-BE49-F238E27FC236}">
                <a16:creationId xmlns:a16="http://schemas.microsoft.com/office/drawing/2014/main" id="{A3422F45-AA3E-66FB-6B68-D056BE2BFE19}"/>
              </a:ext>
            </a:extLst>
          </p:cNvPr>
          <p:cNvSpPr txBox="1"/>
          <p:nvPr/>
        </p:nvSpPr>
        <p:spPr>
          <a:xfrm>
            <a:off x="3497283" y="3105834"/>
            <a:ext cx="2149434" cy="646331"/>
          </a:xfrm>
          <a:prstGeom prst="rect">
            <a:avLst/>
          </a:prstGeom>
          <a:noFill/>
        </p:spPr>
        <p:txBody>
          <a:bodyPr wrap="square">
            <a:spAutoFit/>
          </a:bodyPr>
          <a:lstStyle/>
          <a:p>
            <a:pPr indent="0" algn="l">
              <a:buNone/>
            </a:pPr>
            <a:r>
              <a:rPr lang="es-MX" sz="3600" b="1" i="0" dirty="0">
                <a:solidFill>
                  <a:srgbClr val="0E1E3F"/>
                </a:solidFill>
                <a:effectLst/>
                <a:latin typeface="+mn-lt"/>
              </a:rPr>
              <a:t>Questions</a:t>
            </a:r>
            <a:endParaRPr lang="es-MX" sz="1800" b="0" i="0" dirty="0">
              <a:solidFill>
                <a:srgbClr val="0E1E3F"/>
              </a:solidFill>
              <a:effectLst/>
              <a:latin typeface="Aptos" panose="020B0004020202020204" pitchFamily="34" charset="0"/>
            </a:endParaRPr>
          </a:p>
        </p:txBody>
      </p:sp>
      <p:pic>
        <p:nvPicPr>
          <p:cNvPr id="2" name="Imagen 1">
            <a:extLst>
              <a:ext uri="{FF2B5EF4-FFF2-40B4-BE49-F238E27FC236}">
                <a16:creationId xmlns:a16="http://schemas.microsoft.com/office/drawing/2014/main" id="{77B6E297-36B6-2C84-8E29-728BA537E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862" y="599713"/>
            <a:ext cx="659217" cy="858883"/>
          </a:xfrm>
          <a:prstGeom prst="rect">
            <a:avLst/>
          </a:prstGeom>
        </p:spPr>
      </p:pic>
    </p:spTree>
    <p:extLst>
      <p:ext uri="{BB962C8B-B14F-4D97-AF65-F5344CB8AC3E}">
        <p14:creationId xmlns:p14="http://schemas.microsoft.com/office/powerpoint/2010/main" val="2841057153"/>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5EB799F7-88A3-695D-3633-533ED78ED108}"/>
            </a:ext>
          </a:extLst>
        </p:cNvPr>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75B515F0-DB06-8373-B34A-FDBF04DA0A91}"/>
              </a:ext>
            </a:extLst>
          </p:cNvPr>
          <p:cNvGraphicFramePr>
            <a:graphicFrameLocks noGrp="1"/>
          </p:cNvGraphicFramePr>
          <p:nvPr>
            <p:extLst>
              <p:ext uri="{D42A27DB-BD31-4B8C-83A1-F6EECF244321}">
                <p14:modId xmlns:p14="http://schemas.microsoft.com/office/powerpoint/2010/main" val="2531624628"/>
              </p:ext>
            </p:extLst>
          </p:nvPr>
        </p:nvGraphicFramePr>
        <p:xfrm>
          <a:off x="593618" y="1151677"/>
          <a:ext cx="8004925" cy="4868711"/>
        </p:xfrm>
        <a:graphic>
          <a:graphicData uri="http://schemas.openxmlformats.org/drawingml/2006/table">
            <a:tbl>
              <a:tblPr>
                <a:tableStyleId>{5C22544A-7EE6-4342-B048-85BDC9FD1C3A}</a:tableStyleId>
              </a:tblPr>
              <a:tblGrid>
                <a:gridCol w="2088167">
                  <a:extLst>
                    <a:ext uri="{9D8B030D-6E8A-4147-A177-3AD203B41FA5}">
                      <a16:colId xmlns:a16="http://schemas.microsoft.com/office/drawing/2014/main" val="510315023"/>
                    </a:ext>
                  </a:extLst>
                </a:gridCol>
                <a:gridCol w="1842448">
                  <a:extLst>
                    <a:ext uri="{9D8B030D-6E8A-4147-A177-3AD203B41FA5}">
                      <a16:colId xmlns:a16="http://schemas.microsoft.com/office/drawing/2014/main" val="212285543"/>
                    </a:ext>
                  </a:extLst>
                </a:gridCol>
                <a:gridCol w="4074310">
                  <a:extLst>
                    <a:ext uri="{9D8B030D-6E8A-4147-A177-3AD203B41FA5}">
                      <a16:colId xmlns:a16="http://schemas.microsoft.com/office/drawing/2014/main" val="3415522893"/>
                    </a:ext>
                  </a:extLst>
                </a:gridCol>
              </a:tblGrid>
              <a:tr h="150412">
                <a:tc>
                  <a:txBody>
                    <a:bodyPr/>
                    <a:lstStyle/>
                    <a:p>
                      <a:pPr algn="l">
                        <a:buNone/>
                      </a:pPr>
                      <a:r>
                        <a:rPr lang="es-MX" sz="900" b="1" dirty="0">
                          <a:effectLst/>
                        </a:rPr>
                        <a:t>Framework</a:t>
                      </a:r>
                      <a:endParaRPr lang="es-MX" sz="700" b="1" i="0" dirty="0">
                        <a:solidFill>
                          <a:srgbClr val="000000"/>
                        </a:solidFill>
                        <a:effectLst/>
                        <a:latin typeface="Aptos" panose="020B0004020202020204" pitchFamily="34" charset="0"/>
                      </a:endParaRPr>
                    </a:p>
                  </a:txBody>
                  <a:tcPr marL="43953" marR="43953" marT="21976" marB="21976" anchor="ctr"/>
                </a:tc>
                <a:tc>
                  <a:txBody>
                    <a:bodyPr/>
                    <a:lstStyle/>
                    <a:p>
                      <a:pPr algn="l">
                        <a:buNone/>
                      </a:pPr>
                      <a:r>
                        <a:rPr lang="es-MX" sz="900" b="1" dirty="0">
                          <a:effectLst/>
                        </a:rPr>
                        <a:t>Relevance in U.S. disputes</a:t>
                      </a:r>
                      <a:endParaRPr lang="es-MX" sz="900" b="1" i="0" dirty="0">
                        <a:solidFill>
                          <a:srgbClr val="000000"/>
                        </a:solidFill>
                        <a:effectLst/>
                        <a:latin typeface="Aptos" panose="020B0004020202020204" pitchFamily="34" charset="0"/>
                      </a:endParaRPr>
                    </a:p>
                  </a:txBody>
                  <a:tcPr marL="43953" marR="43953" marT="21976" marB="21976" anchor="ctr"/>
                </a:tc>
                <a:tc>
                  <a:txBody>
                    <a:bodyPr/>
                    <a:lstStyle/>
                    <a:p>
                      <a:pPr algn="l">
                        <a:buNone/>
                      </a:pPr>
                      <a:r>
                        <a:rPr lang="es-MX" sz="900" b="1" dirty="0">
                          <a:effectLst/>
                        </a:rPr>
                        <a:t>What it covers</a:t>
                      </a:r>
                      <a:endParaRPr lang="es-MX" sz="900" b="1" i="0" dirty="0">
                        <a:solidFill>
                          <a:srgbClr val="000000"/>
                        </a:solidFill>
                        <a:effectLst/>
                        <a:latin typeface="Aptos" panose="020B0004020202020204" pitchFamily="34" charset="0"/>
                      </a:endParaRPr>
                    </a:p>
                  </a:txBody>
                  <a:tcPr marL="43953" marR="43953" marT="21976" marB="21976" anchor="ctr"/>
                </a:tc>
                <a:extLst>
                  <a:ext uri="{0D108BD9-81ED-4DB2-BD59-A6C34878D82A}">
                    <a16:rowId xmlns:a16="http://schemas.microsoft.com/office/drawing/2014/main" val="2273188784"/>
                  </a:ext>
                </a:extLst>
              </a:tr>
              <a:tr h="830095">
                <a:tc>
                  <a:txBody>
                    <a:bodyPr/>
                    <a:lstStyle/>
                    <a:p>
                      <a:pPr algn="l">
                        <a:buNone/>
                      </a:pPr>
                      <a:r>
                        <a:rPr lang="es-MX" sz="900" dirty="0">
                          <a:effectLst/>
                        </a:rPr>
                        <a:t>ANSI/ASCE/CI 67-17 – Schedule Delay Analysis</a:t>
                      </a:r>
                      <a:endParaRPr lang="es-MX" sz="900" b="0" i="0" dirty="0">
                        <a:solidFill>
                          <a:srgbClr val="000000"/>
                        </a:solidFill>
                        <a:effectLst/>
                        <a:latin typeface="Aptos" panose="020B0004020202020204" pitchFamily="34" charset="0"/>
                      </a:endParaRPr>
                    </a:p>
                  </a:txBody>
                  <a:tcPr marL="43953" marR="43953" marT="21976" marB="21976" anchor="ctr"/>
                </a:tc>
                <a:tc>
                  <a:txBody>
                    <a:bodyPr/>
                    <a:lstStyle/>
                    <a:p>
                      <a:pPr algn="l">
                        <a:buNone/>
                      </a:pPr>
                      <a:r>
                        <a:rPr lang="es-MX" sz="900" dirty="0">
                          <a:effectLst/>
                        </a:rPr>
                        <a:t>Very high</a:t>
                      </a:r>
                      <a:endParaRPr lang="es-MX" sz="900" b="0" i="0" dirty="0">
                        <a:solidFill>
                          <a:srgbClr val="000000"/>
                        </a:solidFill>
                        <a:effectLst/>
                        <a:latin typeface="Aptos" panose="020B0004020202020204" pitchFamily="34" charset="0"/>
                      </a:endParaRPr>
                    </a:p>
                  </a:txBody>
                  <a:tcPr marL="43953" marR="43953" marT="21976" marB="21976" anchor="ctr"/>
                </a:tc>
                <a:tc>
                  <a:txBody>
                    <a:bodyPr/>
                    <a:lstStyle/>
                    <a:p>
                      <a:pPr algn="l">
                        <a:buNone/>
                      </a:pPr>
                      <a:r>
                        <a:rPr lang="es-MX" sz="900" dirty="0">
                          <a:effectLst/>
                        </a:rPr>
                        <a:t>U.S. consensus standard specifically addressing construction delay analysis; includes 35 guiding principles concerning critical path, float, concurrency, responsibility for delay, acceleration, etc. ASCE itself describes it as a consensus industry standard. (</a:t>
                      </a:r>
                      <a:r>
                        <a:rPr lang="es-MX" sz="900" dirty="0">
                          <a:effectLst/>
                          <a:hlinkClick r:id="rId2" tooltip="https://sp360.asce.org/PersonifyEbusiness/Merchandise/Product-Details/productId/233135115?utm_source=chatgpt.com"/>
                        </a:rPr>
                        <a:t>SP360</a:t>
                      </a:r>
                      <a:r>
                        <a:rPr lang="es-MX" sz="900" dirty="0">
                          <a:effectLst/>
                        </a:rPr>
                        <a:t>)</a:t>
                      </a:r>
                      <a:endParaRPr lang="es-MX" sz="900" b="0" i="0" dirty="0">
                        <a:solidFill>
                          <a:srgbClr val="000000"/>
                        </a:solidFill>
                        <a:effectLst/>
                        <a:latin typeface="Aptos" panose="020B0004020202020204" pitchFamily="34" charset="0"/>
                      </a:endParaRPr>
                    </a:p>
                  </a:txBody>
                  <a:tcPr marL="43953" marR="43953" marT="21976" marB="21976" anchor="ctr"/>
                </a:tc>
                <a:extLst>
                  <a:ext uri="{0D108BD9-81ED-4DB2-BD59-A6C34878D82A}">
                    <a16:rowId xmlns:a16="http://schemas.microsoft.com/office/drawing/2014/main" val="2868707373"/>
                  </a:ext>
                </a:extLst>
              </a:tr>
              <a:tr h="634779">
                <a:tc>
                  <a:txBody>
                    <a:bodyPr/>
                    <a:lstStyle/>
                    <a:p>
                      <a:pPr algn="l">
                        <a:buNone/>
                      </a:pPr>
                      <a:r>
                        <a:rPr lang="es-MX" sz="900" dirty="0">
                          <a:effectLst/>
                        </a:rPr>
                        <a:t>AACE RP 29R-03 – Forensic Schedule Analysis</a:t>
                      </a:r>
                      <a:endParaRPr lang="es-MX" sz="900" b="0" i="0" dirty="0">
                        <a:solidFill>
                          <a:srgbClr val="000000"/>
                        </a:solidFill>
                        <a:effectLst/>
                        <a:latin typeface="Aptos" panose="020B0004020202020204" pitchFamily="34" charset="0"/>
                      </a:endParaRPr>
                    </a:p>
                  </a:txBody>
                  <a:tcPr marL="43953" marR="43953" marT="21976" marB="21976" anchor="ctr"/>
                </a:tc>
                <a:tc>
                  <a:txBody>
                    <a:bodyPr/>
                    <a:lstStyle/>
                    <a:p>
                      <a:pPr algn="l">
                        <a:buNone/>
                      </a:pPr>
                      <a:r>
                        <a:rPr lang="es-MX" sz="900" dirty="0">
                          <a:effectLst/>
                        </a:rPr>
                        <a:t>Very high</a:t>
                      </a:r>
                      <a:endParaRPr lang="es-MX" sz="900" b="0" i="0" dirty="0">
                        <a:solidFill>
                          <a:srgbClr val="000000"/>
                        </a:solidFill>
                        <a:effectLst/>
                        <a:latin typeface="Aptos" panose="020B0004020202020204" pitchFamily="34" charset="0"/>
                      </a:endParaRPr>
                    </a:p>
                  </a:txBody>
                  <a:tcPr marL="43953" marR="43953" marT="21976" marB="21976" anchor="ctr"/>
                </a:tc>
                <a:tc>
                  <a:txBody>
                    <a:bodyPr/>
                    <a:lstStyle/>
                    <a:p>
                      <a:pPr algn="l">
                        <a:buNone/>
                      </a:pPr>
                      <a:r>
                        <a:rPr lang="es-MX" sz="900" dirty="0">
                          <a:effectLst/>
                        </a:rPr>
                        <a:t>Detailed taxonomy and methodology for retrospective forensic schedule analysis. AACE RPs are vetted technical reference guidance rather than mandatory standards. (</a:t>
                      </a:r>
                      <a:r>
                        <a:rPr lang="es-MX" sz="900" dirty="0">
                          <a:effectLst/>
                          <a:hlinkClick r:id="rId3" tooltip="https://web.aacei.org/resources/recommended-practices?utm_source=chatgpt.com"/>
                        </a:rPr>
                        <a:t>web.aacei.org</a:t>
                      </a:r>
                      <a:r>
                        <a:rPr lang="es-MX" sz="900" dirty="0">
                          <a:effectLst/>
                        </a:rPr>
                        <a:t>)</a:t>
                      </a:r>
                      <a:endParaRPr lang="es-MX" sz="900" b="0" i="0" dirty="0">
                        <a:solidFill>
                          <a:srgbClr val="000000"/>
                        </a:solidFill>
                        <a:effectLst/>
                        <a:latin typeface="Aptos" panose="020B0004020202020204" pitchFamily="34" charset="0"/>
                      </a:endParaRPr>
                    </a:p>
                  </a:txBody>
                  <a:tcPr marL="43953" marR="43953" marT="21976" marB="21976" anchor="ctr"/>
                </a:tc>
                <a:extLst>
                  <a:ext uri="{0D108BD9-81ED-4DB2-BD59-A6C34878D82A}">
                    <a16:rowId xmlns:a16="http://schemas.microsoft.com/office/drawing/2014/main" val="3743389308"/>
                  </a:ext>
                </a:extLst>
              </a:tr>
              <a:tr h="732438">
                <a:tc>
                  <a:txBody>
                    <a:bodyPr/>
                    <a:lstStyle/>
                    <a:p>
                      <a:pPr algn="l">
                        <a:buNone/>
                      </a:pPr>
                      <a:r>
                        <a:rPr lang="es-MX" sz="900" dirty="0">
                          <a:effectLst/>
                        </a:rPr>
                        <a:t>AACE RP 52R-06 – Time Impact Analysis</a:t>
                      </a:r>
                      <a:endParaRPr lang="es-MX" sz="900" b="0" i="0" dirty="0">
                        <a:solidFill>
                          <a:srgbClr val="000000"/>
                        </a:solidFill>
                        <a:effectLst/>
                        <a:latin typeface="Aptos" panose="020B0004020202020204" pitchFamily="34" charset="0"/>
                      </a:endParaRPr>
                    </a:p>
                  </a:txBody>
                  <a:tcPr marL="43953" marR="43953" marT="21976" marB="21976" anchor="ctr"/>
                </a:tc>
                <a:tc>
                  <a:txBody>
                    <a:bodyPr/>
                    <a:lstStyle/>
                    <a:p>
                      <a:pPr algn="l">
                        <a:buNone/>
                      </a:pPr>
                      <a:r>
                        <a:rPr lang="es-MX" sz="900" dirty="0">
                          <a:effectLst/>
                        </a:rPr>
                        <a:t>High, particularly during the project</a:t>
                      </a:r>
                      <a:endParaRPr lang="es-MX" sz="900" b="0" i="0" dirty="0">
                        <a:solidFill>
                          <a:srgbClr val="000000"/>
                        </a:solidFill>
                        <a:effectLst/>
                        <a:latin typeface="Aptos" panose="020B0004020202020204" pitchFamily="34" charset="0"/>
                      </a:endParaRPr>
                    </a:p>
                  </a:txBody>
                  <a:tcPr marL="43953" marR="43953" marT="21976" marB="21976" anchor="ctr"/>
                </a:tc>
                <a:tc>
                  <a:txBody>
                    <a:bodyPr/>
                    <a:lstStyle/>
                    <a:p>
                      <a:pPr algn="l">
                        <a:buNone/>
                      </a:pPr>
                      <a:r>
                        <a:rPr lang="es-MX" sz="900" dirty="0">
                          <a:effectLst/>
                        </a:rPr>
                        <a:t>Guidance for prospective Time Impact Analysis (TIA) of changes and delay events. Particularly relevant to contemporaneous extension-of-time analysis rather than purely retrospective forensic analysis. (</a:t>
                      </a:r>
                      <a:r>
                        <a:rPr lang="es-MX" sz="900" dirty="0">
                          <a:effectLst/>
                          <a:hlinkClick r:id="rId4" tooltip="https://web.aacei.org/docs/default-source/presentation-guidelines/aace-international-conference-amp-expo-technical-paper-template.docx?sfvrsn=c7b3d1b5_12&amp;utm_source=chatgpt.com"/>
                        </a:rPr>
                        <a:t>web.aacei.org</a:t>
                      </a:r>
                      <a:r>
                        <a:rPr lang="es-MX" sz="900" dirty="0">
                          <a:effectLst/>
                        </a:rPr>
                        <a:t>)</a:t>
                      </a:r>
                      <a:endParaRPr lang="es-MX" sz="900" b="0" i="0" dirty="0">
                        <a:solidFill>
                          <a:srgbClr val="000000"/>
                        </a:solidFill>
                        <a:effectLst/>
                        <a:latin typeface="Aptos" panose="020B0004020202020204" pitchFamily="34" charset="0"/>
                      </a:endParaRPr>
                    </a:p>
                  </a:txBody>
                  <a:tcPr marL="43953" marR="43953" marT="21976" marB="21976" anchor="ctr"/>
                </a:tc>
                <a:extLst>
                  <a:ext uri="{0D108BD9-81ED-4DB2-BD59-A6C34878D82A}">
                    <a16:rowId xmlns:a16="http://schemas.microsoft.com/office/drawing/2014/main" val="1420188759"/>
                  </a:ext>
                </a:extLst>
              </a:tr>
              <a:tr h="634779">
                <a:tc>
                  <a:txBody>
                    <a:bodyPr/>
                    <a:lstStyle/>
                    <a:p>
                      <a:pPr algn="l">
                        <a:buNone/>
                      </a:pPr>
                      <a:r>
                        <a:rPr lang="es-MX" sz="900" dirty="0">
                          <a:effectLst/>
                        </a:rPr>
                        <a:t>Society of Construction Law Delay and Disruption Protocol – 2nd Edition</a:t>
                      </a:r>
                      <a:endParaRPr lang="es-MX" sz="900" b="0" i="0" dirty="0">
                        <a:solidFill>
                          <a:srgbClr val="000000"/>
                        </a:solidFill>
                        <a:effectLst/>
                        <a:latin typeface="Aptos" panose="020B0004020202020204" pitchFamily="34" charset="0"/>
                      </a:endParaRPr>
                    </a:p>
                  </a:txBody>
                  <a:tcPr marL="43953" marR="43953" marT="21976" marB="21976" anchor="ctr"/>
                </a:tc>
                <a:tc>
                  <a:txBody>
                    <a:bodyPr/>
                    <a:lstStyle/>
                    <a:p>
                      <a:pPr algn="l">
                        <a:buNone/>
                      </a:pPr>
                      <a:r>
                        <a:rPr lang="es-MX" sz="900" dirty="0">
                          <a:effectLst/>
                        </a:rPr>
                        <a:t>Recognized internationally and sometimes referenced in U.S. disputes</a:t>
                      </a:r>
                      <a:endParaRPr lang="es-MX" sz="900" b="0" i="0" dirty="0">
                        <a:solidFill>
                          <a:srgbClr val="000000"/>
                        </a:solidFill>
                        <a:effectLst/>
                        <a:latin typeface="Aptos" panose="020B0004020202020204" pitchFamily="34" charset="0"/>
                      </a:endParaRPr>
                    </a:p>
                  </a:txBody>
                  <a:tcPr marL="43953" marR="43953" marT="21976" marB="21976" anchor="ctr"/>
                </a:tc>
                <a:tc>
                  <a:txBody>
                    <a:bodyPr/>
                    <a:lstStyle/>
                    <a:p>
                      <a:pPr algn="l">
                        <a:buNone/>
                      </a:pPr>
                      <a:r>
                        <a:rPr lang="es-MX" sz="900" dirty="0">
                          <a:effectLst/>
                        </a:rPr>
                        <a:t>Delay, extensions of time, concurrency, disruption and compensation. It is not a U.S. standard, but is an important comparative reference in international arbitration. (</a:t>
                      </a:r>
                      <a:r>
                        <a:rPr lang="es-MX" sz="900" dirty="0">
                          <a:effectLst/>
                          <a:hlinkClick r:id="rId5" tooltip="https://www.scl.org.uk/resources/delay-disruption-protocol?utm_source=chatgpt.com"/>
                        </a:rPr>
                        <a:t>SCL</a:t>
                      </a:r>
                      <a:r>
                        <a:rPr lang="es-MX" sz="900" dirty="0">
                          <a:effectLst/>
                        </a:rPr>
                        <a:t>)</a:t>
                      </a:r>
                      <a:endParaRPr lang="es-MX" sz="900" b="0" i="0" dirty="0">
                        <a:solidFill>
                          <a:srgbClr val="000000"/>
                        </a:solidFill>
                        <a:effectLst/>
                        <a:latin typeface="Aptos" panose="020B0004020202020204" pitchFamily="34" charset="0"/>
                      </a:endParaRPr>
                    </a:p>
                  </a:txBody>
                  <a:tcPr marL="43953" marR="43953" marT="21976" marB="21976" anchor="ctr"/>
                </a:tc>
                <a:extLst>
                  <a:ext uri="{0D108BD9-81ED-4DB2-BD59-A6C34878D82A}">
                    <a16:rowId xmlns:a16="http://schemas.microsoft.com/office/drawing/2014/main" val="1544723766"/>
                  </a:ext>
                </a:extLst>
              </a:tr>
              <a:tr h="927754">
                <a:tc>
                  <a:txBody>
                    <a:bodyPr/>
                    <a:lstStyle/>
                    <a:p>
                      <a:pPr algn="l">
                        <a:buNone/>
                      </a:pPr>
                      <a:r>
                        <a:rPr lang="es-MX" sz="900" dirty="0">
                          <a:effectLst/>
                        </a:rPr>
                        <a:t>U.S. Federal / GSA / USACE CPM and Time-Impact requirements</a:t>
                      </a:r>
                      <a:endParaRPr lang="es-MX" sz="900" b="0" i="0" dirty="0">
                        <a:solidFill>
                          <a:srgbClr val="000000"/>
                        </a:solidFill>
                        <a:effectLst/>
                        <a:latin typeface="Aptos" panose="020B0004020202020204" pitchFamily="34" charset="0"/>
                      </a:endParaRPr>
                    </a:p>
                  </a:txBody>
                  <a:tcPr marL="43953" marR="43953" marT="21976" marB="21976" anchor="ctr"/>
                </a:tc>
                <a:tc>
                  <a:txBody>
                    <a:bodyPr/>
                    <a:lstStyle/>
                    <a:p>
                      <a:pPr algn="l">
                        <a:buNone/>
                      </a:pPr>
                      <a:r>
                        <a:rPr lang="es-MX" sz="900" dirty="0">
                          <a:effectLst/>
                        </a:rPr>
                        <a:t>Very important on federal projects</a:t>
                      </a:r>
                      <a:endParaRPr lang="es-MX" sz="900" b="0" i="0" dirty="0">
                        <a:solidFill>
                          <a:srgbClr val="000000"/>
                        </a:solidFill>
                        <a:effectLst/>
                        <a:latin typeface="Aptos" panose="020B0004020202020204" pitchFamily="34" charset="0"/>
                      </a:endParaRPr>
                    </a:p>
                  </a:txBody>
                  <a:tcPr marL="43953" marR="43953" marT="21976" marB="21976" anchor="ctr"/>
                </a:tc>
                <a:tc>
                  <a:txBody>
                    <a:bodyPr/>
                    <a:lstStyle/>
                    <a:p>
                      <a:pPr algn="l">
                        <a:buNone/>
                      </a:pPr>
                      <a:r>
                        <a:rPr lang="es-MX" sz="900" dirty="0">
                          <a:effectLst/>
                        </a:rPr>
                        <a:t>Federal contracting requirements frequently require CPM scheduling and time-impact analysis for extensions. For example, GSA expressly requires extension requests to be based on an analysis of time impact using the project schedule as the baseline. (</a:t>
                      </a:r>
                      <a:r>
                        <a:rPr lang="es-MX" sz="900" dirty="0">
                          <a:effectLst/>
                          <a:hlinkClick r:id="rId6" tooltip="https://www.acquisition.gov/gsam/552.236-15?utm_source=chatgpt.com"/>
                        </a:rPr>
                        <a:t>Acquisition.gov</a:t>
                      </a:r>
                      <a:r>
                        <a:rPr lang="es-MX" sz="900" dirty="0">
                          <a:effectLst/>
                        </a:rPr>
                        <a:t>)</a:t>
                      </a:r>
                      <a:endParaRPr lang="es-MX" sz="900" b="0" i="0" dirty="0">
                        <a:solidFill>
                          <a:srgbClr val="000000"/>
                        </a:solidFill>
                        <a:effectLst/>
                        <a:latin typeface="Aptos" panose="020B0004020202020204" pitchFamily="34" charset="0"/>
                      </a:endParaRPr>
                    </a:p>
                  </a:txBody>
                  <a:tcPr marL="43953" marR="43953" marT="21976" marB="21976" anchor="ctr"/>
                </a:tc>
                <a:extLst>
                  <a:ext uri="{0D108BD9-81ED-4DB2-BD59-A6C34878D82A}">
                    <a16:rowId xmlns:a16="http://schemas.microsoft.com/office/drawing/2014/main" val="8754907"/>
                  </a:ext>
                </a:extLst>
              </a:tr>
              <a:tr h="927754">
                <a:tc>
                  <a:txBody>
                    <a:bodyPr/>
                    <a:lstStyle/>
                    <a:p>
                      <a:pPr algn="l">
                        <a:buNone/>
                      </a:pPr>
                      <a:r>
                        <a:rPr lang="es-MX" sz="900" dirty="0">
                          <a:effectLst/>
                        </a:rPr>
                        <a:t>GAO Schedule Assessment Guide (GAO-16-89G)</a:t>
                      </a:r>
                      <a:endParaRPr lang="es-MX" sz="900" b="0" i="0" dirty="0">
                        <a:solidFill>
                          <a:srgbClr val="000000"/>
                        </a:solidFill>
                        <a:effectLst/>
                        <a:latin typeface="Aptos" panose="020B0004020202020204" pitchFamily="34" charset="0"/>
                      </a:endParaRPr>
                    </a:p>
                  </a:txBody>
                  <a:tcPr marL="43953" marR="43953" marT="21976" marB="21976" anchor="ctr"/>
                </a:tc>
                <a:tc>
                  <a:txBody>
                    <a:bodyPr/>
                    <a:lstStyle/>
                    <a:p>
                      <a:pPr algn="l">
                        <a:buNone/>
                      </a:pPr>
                      <a:r>
                        <a:rPr lang="es-MX" sz="900" dirty="0">
                          <a:effectLst/>
                        </a:rPr>
                        <a:t>High for auditors; not a forensic-delay standard</a:t>
                      </a:r>
                      <a:endParaRPr lang="es-MX" sz="900" b="0" i="0" dirty="0">
                        <a:solidFill>
                          <a:srgbClr val="000000"/>
                        </a:solidFill>
                        <a:effectLst/>
                        <a:latin typeface="Aptos" panose="020B0004020202020204" pitchFamily="34" charset="0"/>
                      </a:endParaRPr>
                    </a:p>
                  </a:txBody>
                  <a:tcPr marL="43953" marR="43953" marT="21976" marB="21976" anchor="ctr"/>
                </a:tc>
                <a:tc>
                  <a:txBody>
                    <a:bodyPr/>
                    <a:lstStyle/>
                    <a:p>
                      <a:pPr algn="l">
                        <a:buNone/>
                      </a:pPr>
                      <a:r>
                        <a:rPr lang="es-MX" sz="900" dirty="0">
                          <a:effectLst/>
                        </a:rPr>
                        <a:t>Ten best practices for determining whether a project schedule is reliable and high quality. Particularly relevant to the NACA audiencebecause it gives auditors a framework for testing the underlying schedule before that schedule is relied upon in a claim. (</a:t>
                      </a:r>
                      <a:r>
                        <a:rPr lang="es-MX" sz="900" dirty="0">
                          <a:effectLst/>
                          <a:hlinkClick r:id="rId7" tooltip="https://www.gao.gov/products/gao-16-89g?utm_source=chatgpt.com"/>
                        </a:rPr>
                        <a:t>Government Accountability Office</a:t>
                      </a:r>
                      <a:r>
                        <a:rPr lang="es-MX" sz="900" dirty="0">
                          <a:effectLst/>
                        </a:rPr>
                        <a:t>)</a:t>
                      </a:r>
                      <a:endParaRPr lang="es-MX" sz="900" b="0" i="0" dirty="0">
                        <a:solidFill>
                          <a:srgbClr val="000000"/>
                        </a:solidFill>
                        <a:effectLst/>
                        <a:latin typeface="Aptos" panose="020B0004020202020204" pitchFamily="34" charset="0"/>
                      </a:endParaRPr>
                    </a:p>
                  </a:txBody>
                  <a:tcPr marL="43953" marR="43953" marT="21976" marB="21976" anchor="ctr"/>
                </a:tc>
                <a:extLst>
                  <a:ext uri="{0D108BD9-81ED-4DB2-BD59-A6C34878D82A}">
                    <a16:rowId xmlns:a16="http://schemas.microsoft.com/office/drawing/2014/main" val="1751612819"/>
                  </a:ext>
                </a:extLst>
              </a:tr>
            </a:tbl>
          </a:graphicData>
        </a:graphic>
      </p:graphicFrame>
      <p:sp>
        <p:nvSpPr>
          <p:cNvPr id="6" name="CuadroTexto 5">
            <a:extLst>
              <a:ext uri="{FF2B5EF4-FFF2-40B4-BE49-F238E27FC236}">
                <a16:creationId xmlns:a16="http://schemas.microsoft.com/office/drawing/2014/main" id="{645A3D5E-629A-E685-CE89-A46F540FA6E4}"/>
              </a:ext>
            </a:extLst>
          </p:cNvPr>
          <p:cNvSpPr txBox="1"/>
          <p:nvPr/>
        </p:nvSpPr>
        <p:spPr>
          <a:xfrm>
            <a:off x="1129480" y="295010"/>
            <a:ext cx="1537517" cy="369332"/>
          </a:xfrm>
          <a:prstGeom prst="rect">
            <a:avLst/>
          </a:prstGeom>
          <a:noFill/>
        </p:spPr>
        <p:txBody>
          <a:bodyPr wrap="square">
            <a:spAutoFit/>
          </a:bodyPr>
          <a:lstStyle/>
          <a:p>
            <a:pPr indent="0" algn="l">
              <a:buNone/>
            </a:pPr>
            <a:r>
              <a:rPr lang="es-MX" sz="1800" i="0" dirty="0">
                <a:solidFill>
                  <a:srgbClr val="0E1E3F"/>
                </a:solidFill>
                <a:effectLst/>
                <a:latin typeface="Montserrat" pitchFamily="2" charset="77"/>
              </a:rPr>
              <a:t>APPENDIX</a:t>
            </a:r>
          </a:p>
        </p:txBody>
      </p:sp>
      <p:pic>
        <p:nvPicPr>
          <p:cNvPr id="7" name="Picture 2" descr="A close up of a sign&#10;&#10;Description automatically generated">
            <a:extLst>
              <a:ext uri="{FF2B5EF4-FFF2-40B4-BE49-F238E27FC236}">
                <a16:creationId xmlns:a16="http://schemas.microsoft.com/office/drawing/2014/main" id="{98089301-EC7A-DD0D-A65B-EA272CB894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63608" y="6133523"/>
            <a:ext cx="869871" cy="579320"/>
          </a:xfrm>
          <a:prstGeom prst="rect">
            <a:avLst/>
          </a:prstGeom>
        </p:spPr>
      </p:pic>
      <p:cxnSp>
        <p:nvCxnSpPr>
          <p:cNvPr id="9" name="Conector recto 8">
            <a:extLst>
              <a:ext uri="{FF2B5EF4-FFF2-40B4-BE49-F238E27FC236}">
                <a16:creationId xmlns:a16="http://schemas.microsoft.com/office/drawing/2014/main" id="{E5C9FC9A-96EE-92A1-6F94-10EB333668EA}"/>
              </a:ext>
            </a:extLst>
          </p:cNvPr>
          <p:cNvCxnSpPr>
            <a:cxnSpLocks/>
          </p:cNvCxnSpPr>
          <p:nvPr/>
        </p:nvCxnSpPr>
        <p:spPr>
          <a:xfrm>
            <a:off x="969075" y="166494"/>
            <a:ext cx="0" cy="556059"/>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CFFBE547-1259-F608-52DF-0F5E7AA952B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3260" y="166494"/>
            <a:ext cx="530679" cy="691413"/>
          </a:xfrm>
          <a:prstGeom prst="rect">
            <a:avLst/>
          </a:prstGeom>
        </p:spPr>
      </p:pic>
    </p:spTree>
    <p:extLst>
      <p:ext uri="{BB962C8B-B14F-4D97-AF65-F5344CB8AC3E}">
        <p14:creationId xmlns:p14="http://schemas.microsoft.com/office/powerpoint/2010/main" val="3012260544"/>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504EDC-8E5B-A69E-97BE-E71871122E24}"/>
              </a:ext>
            </a:extLst>
          </p:cNvPr>
          <p:cNvSpPr>
            <a:spLocks noGrp="1"/>
          </p:cNvSpPr>
          <p:nvPr>
            <p:ph type="title"/>
          </p:nvPr>
        </p:nvSpPr>
        <p:spPr>
          <a:xfrm>
            <a:off x="1176073" y="373230"/>
            <a:ext cx="2005693" cy="1325563"/>
          </a:xfrm>
        </p:spPr>
        <p:txBody>
          <a:bodyPr>
            <a:normAutofit/>
          </a:bodyPr>
          <a:lstStyle/>
          <a:p>
            <a:r>
              <a:rPr lang="es-MX" sz="2400" b="1" dirty="0">
                <a:solidFill>
                  <a:srgbClr val="002060"/>
                </a:solidFill>
                <a:latin typeface="Montserrat" pitchFamily="2" charset="77"/>
              </a:rPr>
              <a:t>The </a:t>
            </a:r>
            <a:r>
              <a:rPr lang="es-MX" sz="2400" b="1" dirty="0" err="1">
                <a:solidFill>
                  <a:srgbClr val="002060"/>
                </a:solidFill>
                <a:latin typeface="Montserrat" pitchFamily="2" charset="77"/>
              </a:rPr>
              <a:t>presenter</a:t>
            </a:r>
            <a:r>
              <a:rPr lang="es-MX" sz="2400" b="1" dirty="0">
                <a:solidFill>
                  <a:srgbClr val="002060"/>
                </a:solidFill>
                <a:latin typeface="Montserrat" pitchFamily="2" charset="77"/>
              </a:rPr>
              <a:t>:</a:t>
            </a:r>
          </a:p>
        </p:txBody>
      </p:sp>
      <p:sp>
        <p:nvSpPr>
          <p:cNvPr id="3" name="Marcador de contenido 2">
            <a:extLst>
              <a:ext uri="{FF2B5EF4-FFF2-40B4-BE49-F238E27FC236}">
                <a16:creationId xmlns:a16="http://schemas.microsoft.com/office/drawing/2014/main" id="{F250F28E-9A2E-34C9-CC19-00F7B81810E5}"/>
              </a:ext>
            </a:extLst>
          </p:cNvPr>
          <p:cNvSpPr>
            <a:spLocks noGrp="1"/>
          </p:cNvSpPr>
          <p:nvPr>
            <p:ph idx="1"/>
          </p:nvPr>
        </p:nvSpPr>
        <p:spPr>
          <a:xfrm>
            <a:off x="184246" y="2046695"/>
            <a:ext cx="4681182" cy="4351338"/>
          </a:xfrm>
        </p:spPr>
        <p:txBody>
          <a:bodyPr>
            <a:normAutofit/>
          </a:bodyPr>
          <a:lstStyle/>
          <a:p>
            <a:pPr marL="0" indent="0" algn="ctr">
              <a:buNone/>
            </a:pPr>
            <a:r>
              <a:rPr lang="es-MX" sz="2000" b="1" dirty="0">
                <a:solidFill>
                  <a:srgbClr val="0E1E3F"/>
                </a:solidFill>
                <a:latin typeface="Montserrat" pitchFamily="2" charset="77"/>
              </a:rPr>
              <a:t>Felipe André Isoré Gutiérrez</a:t>
            </a:r>
          </a:p>
          <a:p>
            <a:pPr marL="0" indent="0" algn="ctr">
              <a:buNone/>
            </a:pPr>
            <a:r>
              <a:rPr lang="es-MX" sz="2000" dirty="0">
                <a:solidFill>
                  <a:srgbClr val="0E1E3F"/>
                </a:solidFill>
                <a:latin typeface="Montserrat" pitchFamily="2" charset="77"/>
              </a:rPr>
              <a:t>CONEXIG</a:t>
            </a:r>
          </a:p>
          <a:p>
            <a:pPr marL="0" indent="0" algn="ctr">
              <a:buNone/>
            </a:pPr>
            <a:r>
              <a:rPr lang="es-MX" sz="2000" dirty="0" err="1">
                <a:solidFill>
                  <a:srgbClr val="0E1E3F"/>
                </a:solidFill>
                <a:latin typeface="Montserrat" pitchFamily="2" charset="77"/>
              </a:rPr>
              <a:t>Founder</a:t>
            </a:r>
            <a:r>
              <a:rPr lang="es-MX" sz="2000" dirty="0">
                <a:solidFill>
                  <a:srgbClr val="0E1E3F"/>
                </a:solidFill>
                <a:latin typeface="Montserrat" pitchFamily="2" charset="77"/>
              </a:rPr>
              <a:t> &amp; Manager Partner</a:t>
            </a:r>
          </a:p>
          <a:p>
            <a:pPr marL="0" indent="0" algn="ctr">
              <a:buNone/>
            </a:pPr>
            <a:endParaRPr lang="es-MX" sz="2000" dirty="0">
              <a:solidFill>
                <a:srgbClr val="0E1E3F"/>
              </a:solidFill>
              <a:latin typeface="Montserrat" pitchFamily="2" charset="77"/>
            </a:endParaRPr>
          </a:p>
          <a:p>
            <a:pPr marL="0" indent="0" algn="ctr">
              <a:buNone/>
            </a:pPr>
            <a:r>
              <a:rPr lang="es-MX" sz="2000" b="1" dirty="0">
                <a:solidFill>
                  <a:srgbClr val="0E1E3F"/>
                </a:solidFill>
                <a:latin typeface="Montserrat" pitchFamily="2" charset="77"/>
              </a:rPr>
              <a:t>M</a:t>
            </a:r>
            <a:r>
              <a:rPr lang="es-MX" sz="2000" dirty="0">
                <a:latin typeface="Montserrat" pitchFamily="2" charset="77"/>
              </a:rPr>
              <a:t>: +1 (786) 570-0186</a:t>
            </a:r>
          </a:p>
          <a:p>
            <a:pPr marL="0" indent="0" algn="ctr">
              <a:buNone/>
            </a:pPr>
            <a:r>
              <a:rPr lang="es-MX" sz="2000" b="1" dirty="0">
                <a:solidFill>
                  <a:srgbClr val="0E1E3F"/>
                </a:solidFill>
                <a:latin typeface="Montserrat" pitchFamily="2" charset="77"/>
              </a:rPr>
              <a:t>T</a:t>
            </a:r>
            <a:r>
              <a:rPr lang="es-MX" sz="2000" dirty="0">
                <a:latin typeface="Montserrat" pitchFamily="2" charset="77"/>
              </a:rPr>
              <a:t>: +1 (305) 204-0919 </a:t>
            </a:r>
          </a:p>
          <a:p>
            <a:pPr marL="0" indent="0" algn="ctr">
              <a:buNone/>
            </a:pPr>
            <a:r>
              <a:rPr lang="es-MX" sz="2000" b="1" dirty="0">
                <a:solidFill>
                  <a:srgbClr val="0E1E3F"/>
                </a:solidFill>
                <a:latin typeface="Montserrat" pitchFamily="2" charset="77"/>
              </a:rPr>
              <a:t>T</a:t>
            </a:r>
            <a:r>
              <a:rPr lang="es-MX" sz="2000" dirty="0">
                <a:latin typeface="Montserrat" pitchFamily="2" charset="77"/>
              </a:rPr>
              <a:t>: +1 (888) 213-8012</a:t>
            </a:r>
          </a:p>
          <a:p>
            <a:pPr marL="0" indent="0" algn="ctr">
              <a:buNone/>
            </a:pPr>
            <a:endParaRPr lang="es-MX" sz="2000" dirty="0">
              <a:latin typeface="Montserrat" pitchFamily="2" charset="77"/>
            </a:endParaRPr>
          </a:p>
          <a:p>
            <a:pPr marL="0" indent="0" algn="ctr">
              <a:buNone/>
            </a:pPr>
            <a:r>
              <a:rPr lang="es-MX" sz="2000" dirty="0">
                <a:latin typeface="Montserrat" pitchFamily="2" charset="77"/>
              </a:rPr>
              <a:t>felipegutierrez@conexig.com</a:t>
            </a:r>
          </a:p>
        </p:txBody>
      </p:sp>
      <p:pic>
        <p:nvPicPr>
          <p:cNvPr id="4" name="Picture 2" descr="A close up of a sign&#10;&#10;Description automatically generated">
            <a:extLst>
              <a:ext uri="{FF2B5EF4-FFF2-40B4-BE49-F238E27FC236}">
                <a16:creationId xmlns:a16="http://schemas.microsoft.com/office/drawing/2014/main" id="{C30B3566-027E-2D85-A10C-9F46F1577E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1795" y="5945125"/>
            <a:ext cx="869871" cy="579320"/>
          </a:xfrm>
          <a:prstGeom prst="rect">
            <a:avLst/>
          </a:prstGeom>
        </p:spPr>
      </p:pic>
      <p:cxnSp>
        <p:nvCxnSpPr>
          <p:cNvPr id="10" name="Conector recto 9">
            <a:extLst>
              <a:ext uri="{FF2B5EF4-FFF2-40B4-BE49-F238E27FC236}">
                <a16:creationId xmlns:a16="http://schemas.microsoft.com/office/drawing/2014/main" id="{AC8C4622-810E-F427-9AEC-5EBB081A752C}"/>
              </a:ext>
            </a:extLst>
          </p:cNvPr>
          <p:cNvCxnSpPr>
            <a:cxnSpLocks/>
          </p:cNvCxnSpPr>
          <p:nvPr/>
        </p:nvCxnSpPr>
        <p:spPr>
          <a:xfrm>
            <a:off x="1045275" y="557972"/>
            <a:ext cx="0" cy="856763"/>
          </a:xfrm>
          <a:prstGeom prst="line">
            <a:avLst/>
          </a:prstGeom>
          <a:ln w="50800">
            <a:solidFill>
              <a:srgbClr val="00B0F0"/>
            </a:solidFill>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F34A2EA6-295C-15B4-9CA0-01711E4B944D}"/>
              </a:ext>
            </a:extLst>
          </p:cNvPr>
          <p:cNvPicPr>
            <a:picLocks noChangeAspect="1"/>
          </p:cNvPicPr>
          <p:nvPr/>
        </p:nvPicPr>
        <p:blipFill>
          <a:blip r:embed="rId3">
            <a:extLst>
              <a:ext uri="{28A0092B-C50C-407E-A947-70E740481C1C}">
                <a14:useLocalDpi xmlns:a14="http://schemas.microsoft.com/office/drawing/2010/main" val="0"/>
              </a:ext>
            </a:extLst>
          </a:blip>
          <a:srcRect l="24064" t="7853" r="24230" b="6573"/>
          <a:stretch>
            <a:fillRect/>
          </a:stretch>
        </p:blipFill>
        <p:spPr>
          <a:xfrm>
            <a:off x="6345311" y="4526619"/>
            <a:ext cx="1148193" cy="1086556"/>
          </a:xfrm>
          <a:prstGeom prst="rect">
            <a:avLst/>
          </a:prstGeom>
        </p:spPr>
      </p:pic>
      <p:sp>
        <p:nvSpPr>
          <p:cNvPr id="13" name="CuadroTexto 12">
            <a:extLst>
              <a:ext uri="{FF2B5EF4-FFF2-40B4-BE49-F238E27FC236}">
                <a16:creationId xmlns:a16="http://schemas.microsoft.com/office/drawing/2014/main" id="{127F7ADB-22B7-24C6-4165-EA6E9CBAC934}"/>
              </a:ext>
            </a:extLst>
          </p:cNvPr>
          <p:cNvSpPr txBox="1"/>
          <p:nvPr/>
        </p:nvSpPr>
        <p:spPr>
          <a:xfrm>
            <a:off x="6213913" y="4126509"/>
            <a:ext cx="1410988" cy="400110"/>
          </a:xfrm>
          <a:prstGeom prst="rect">
            <a:avLst/>
          </a:prstGeom>
          <a:noFill/>
        </p:spPr>
        <p:txBody>
          <a:bodyPr wrap="square">
            <a:spAutoFit/>
          </a:bodyPr>
          <a:lstStyle/>
          <a:p>
            <a:r>
              <a:rPr lang="es-MX" sz="2000" dirty="0">
                <a:solidFill>
                  <a:srgbClr val="0E1E3F"/>
                </a:solidFill>
                <a:latin typeface="Montserrat" pitchFamily="2" charset="77"/>
              </a:rPr>
              <a:t>LinkedIn:</a:t>
            </a:r>
            <a:endParaRPr lang="es-MX" dirty="0">
              <a:solidFill>
                <a:srgbClr val="0E1E3F"/>
              </a:solidFill>
            </a:endParaRPr>
          </a:p>
        </p:txBody>
      </p:sp>
      <p:sp>
        <p:nvSpPr>
          <p:cNvPr id="15" name="CuadroTexto 14">
            <a:extLst>
              <a:ext uri="{FF2B5EF4-FFF2-40B4-BE49-F238E27FC236}">
                <a16:creationId xmlns:a16="http://schemas.microsoft.com/office/drawing/2014/main" id="{276E175D-99C7-0299-9AA6-122D5E541F21}"/>
              </a:ext>
            </a:extLst>
          </p:cNvPr>
          <p:cNvSpPr txBox="1"/>
          <p:nvPr/>
        </p:nvSpPr>
        <p:spPr>
          <a:xfrm>
            <a:off x="585683" y="4820042"/>
            <a:ext cx="4125147" cy="369332"/>
          </a:xfrm>
          <a:prstGeom prst="rect">
            <a:avLst/>
          </a:prstGeom>
          <a:noFill/>
        </p:spPr>
        <p:txBody>
          <a:bodyPr wrap="square">
            <a:spAutoFit/>
          </a:bodyPr>
          <a:lstStyle/>
          <a:p>
            <a:pPr algn="ctr" defTabSz="914400">
              <a:lnSpc>
                <a:spcPct val="90000"/>
              </a:lnSpc>
              <a:spcBef>
                <a:spcPts val="1000"/>
              </a:spcBef>
            </a:pPr>
            <a:r>
              <a:rPr lang="es-MX" sz="2000" b="1" dirty="0">
                <a:solidFill>
                  <a:srgbClr val="0E1E3F"/>
                </a:solidFill>
                <a:latin typeface="Montserrat" pitchFamily="2" charset="77"/>
              </a:rPr>
              <a:t>Whatsapp</a:t>
            </a:r>
            <a:r>
              <a:rPr lang="es-MX" sz="2000" dirty="0">
                <a:solidFill>
                  <a:srgbClr val="0E1E3F"/>
                </a:solidFill>
                <a:latin typeface="Montserrat" pitchFamily="2" charset="77"/>
              </a:rPr>
              <a:t>:</a:t>
            </a:r>
            <a:r>
              <a:rPr lang="es-MX" sz="2000" dirty="0">
                <a:latin typeface="Montserrat" pitchFamily="2" charset="77"/>
              </a:rPr>
              <a:t> +1 (346) 755-2435</a:t>
            </a:r>
          </a:p>
        </p:txBody>
      </p:sp>
      <p:pic>
        <p:nvPicPr>
          <p:cNvPr id="17" name="Imagen 16">
            <a:extLst>
              <a:ext uri="{FF2B5EF4-FFF2-40B4-BE49-F238E27FC236}">
                <a16:creationId xmlns:a16="http://schemas.microsoft.com/office/drawing/2014/main" id="{D246DD53-D87E-A0AA-3ED6-84EE3BDBB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888" y="557972"/>
            <a:ext cx="657590" cy="856763"/>
          </a:xfrm>
          <a:prstGeom prst="rect">
            <a:avLst/>
          </a:prstGeom>
        </p:spPr>
      </p:pic>
      <p:pic>
        <p:nvPicPr>
          <p:cNvPr id="6" name="Picture 5">
            <a:extLst>
              <a:ext uri="{FF2B5EF4-FFF2-40B4-BE49-F238E27FC236}">
                <a16:creationId xmlns:a16="http://schemas.microsoft.com/office/drawing/2014/main" id="{878C46B8-72C6-B4C8-DC1E-B2C41E6C7A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2804" y="726054"/>
            <a:ext cx="2133206" cy="3200400"/>
          </a:xfrm>
          <a:prstGeom prst="rect">
            <a:avLst/>
          </a:prstGeom>
        </p:spPr>
      </p:pic>
    </p:spTree>
    <p:extLst>
      <p:ext uri="{BB962C8B-B14F-4D97-AF65-F5344CB8AC3E}">
        <p14:creationId xmlns:p14="http://schemas.microsoft.com/office/powerpoint/2010/main" val="3853245885"/>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CE9368A999E045851E142E42CFC793" ma:contentTypeVersion="15" ma:contentTypeDescription="Create a new document." ma:contentTypeScope="" ma:versionID="5c3f5b94d4fd8e142f8eb0ac6e998568">
  <xsd:schema xmlns:xsd="http://www.w3.org/2001/XMLSchema" xmlns:xs="http://www.w3.org/2001/XMLSchema" xmlns:p="http://schemas.microsoft.com/office/2006/metadata/properties" xmlns:ns2="beee1b2c-fd37-4429-87b6-ceb9ca18feb8" xmlns:ns3="26451bba-c72d-48bb-afd5-04686a04badf" targetNamespace="http://schemas.microsoft.com/office/2006/metadata/properties" ma:root="true" ma:fieldsID="99091f50276b8b9fa5ae5d9d20e311d6" ns2:_="" ns3:_="">
    <xsd:import namespace="beee1b2c-fd37-4429-87b6-ceb9ca18feb8"/>
    <xsd:import namespace="26451bba-c72d-48bb-afd5-04686a04badf"/>
    <xsd:element name="properties">
      <xsd:complexType>
        <xsd:sequence>
          <xsd:element name="documentManagement">
            <xsd:complexType>
              <xsd:all>
                <xsd:element ref="ns2:MigrationWizId" minOccurs="0"/>
                <xsd:element ref="ns2:MigrationWizIdPermissions" minOccurs="0"/>
                <xsd:element ref="ns2:MigrationWizIdVersion"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BillingMetadata"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ee1b2c-fd37-4429-87b6-ceb9ca18feb8"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Version" ma:index="10" nillable="true" ma:displayName="MigrationWizIdVersion" ma:internalName="MigrationWizIdVersion">
      <xsd:simpleType>
        <xsd:restriction base="dms:Text"/>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8b61ddc-05f7-4a2b-ba47-d90ba8cabd99" ma:termSetId="09814cd3-568e-fe90-9814-8d621ff8fb84" ma:anchorId="fba54fb3-c3e1-fe81-a776-ca4b69148c4d" ma:open="true" ma:isKeyword="false">
      <xsd:complexType>
        <xsd:sequence>
          <xsd:element ref="pc:Terms" minOccurs="0" maxOccurs="1"/>
        </xsd:sequence>
      </xsd:complexType>
    </xsd:element>
    <xsd:element name="MediaServiceBillingMetadata" ma:index="21" nillable="true" ma:displayName="MediaServiceBillingMetadata" ma:hidden="true" ma:internalName="MediaServiceBillingMetadata" ma:readOnly="true">
      <xsd:simpleType>
        <xsd:restriction base="dms:Note"/>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6451bba-c72d-48bb-afd5-04686a04badf"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563c6949-b08d-434d-af80-b32ef0d7ddd8}" ma:internalName="TaxCatchAll" ma:showField="CatchAllData" ma:web="26451bba-c72d-48bb-afd5-04686a04ba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eee1b2c-fd37-4429-87b6-ceb9ca18feb8">
      <Terms xmlns="http://schemas.microsoft.com/office/infopath/2007/PartnerControls"/>
    </lcf76f155ced4ddcb4097134ff3c332f>
    <TaxCatchAll xmlns="26451bba-c72d-48bb-afd5-04686a04badf" xsi:nil="true"/>
    <MigrationWizIdVersion xmlns="beee1b2c-fd37-4429-87b6-ceb9ca18feb8" xsi:nil="true"/>
    <MigrationWizId xmlns="beee1b2c-fd37-4429-87b6-ceb9ca18feb8" xsi:nil="true"/>
    <MigrationWizIdPermissions xmlns="beee1b2c-fd37-4429-87b6-ceb9ca18feb8" xsi:nil="true"/>
  </documentManagement>
</p:properties>
</file>

<file path=customXml/itemProps1.xml><?xml version="1.0" encoding="utf-8"?>
<ds:datastoreItem xmlns:ds="http://schemas.openxmlformats.org/officeDocument/2006/customXml" ds:itemID="{43613689-0CC3-412C-9ED0-C72A049DE94F}"/>
</file>

<file path=customXml/itemProps2.xml><?xml version="1.0" encoding="utf-8"?>
<ds:datastoreItem xmlns:ds="http://schemas.openxmlformats.org/officeDocument/2006/customXml" ds:itemID="{D5D60048-25DE-4719-82DE-AE5B624A542C}"/>
</file>

<file path=customXml/itemProps3.xml><?xml version="1.0" encoding="utf-8"?>
<ds:datastoreItem xmlns:ds="http://schemas.openxmlformats.org/officeDocument/2006/customXml" ds:itemID="{991553D7-1181-4C1B-AF75-EA7591801751}"/>
</file>

<file path=docProps/app.xml><?xml version="1.0" encoding="utf-8"?>
<Properties xmlns="http://schemas.openxmlformats.org/officeDocument/2006/extended-properties" xmlns:vt="http://schemas.openxmlformats.org/officeDocument/2006/docPropsVTypes">
  <Template>Office 2013 - 2022 Theme</Template>
  <TotalTime>2252</TotalTime>
  <Words>1697</Words>
  <Application>Microsoft Office PowerPoint</Application>
  <PresentationFormat>Letter Paper (8.5x11 in)</PresentationFormat>
  <Paragraphs>336</Paragraphs>
  <Slides>31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Aptos</vt:lpstr>
      <vt:lpstr>Arial</vt:lpstr>
      <vt:lpstr>Arial Black</vt:lpstr>
      <vt:lpstr>Calibri</vt:lpstr>
      <vt:lpstr>Calibri Light</vt:lpstr>
      <vt:lpstr>Montserrat</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presenter: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 NACA Conference</dc:title>
  <dc:creator>Edward B. Walsh</dc:creator>
  <cp:lastModifiedBy>Felipe Gutierrez | CONEXIG</cp:lastModifiedBy>
  <cp:revision>17</cp:revision>
  <dcterms:created xsi:type="dcterms:W3CDTF">2019-07-24T13:56:41Z</dcterms:created>
  <dcterms:modified xsi:type="dcterms:W3CDTF">2026-09-11T17:37:21Z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0x01010005CE9368A999E045851E142E42CFC793</vt:lpwstr>
  </property>
</Properties>
</file>