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  <p:sldMasterId id="2147483776" r:id="rId2"/>
    <p:sldMasterId id="2147483788" r:id="rId3"/>
    <p:sldMasterId id="2147483798" r:id="rId4"/>
  </p:sldMasterIdLst>
  <p:sldIdLst>
    <p:sldId id="323" r:id="rId5"/>
    <p:sldId id="271" r:id="rId6"/>
    <p:sldId id="272" r:id="rId7"/>
    <p:sldId id="324" r:id="rId8"/>
    <p:sldId id="325" r:id="rId9"/>
    <p:sldId id="326" r:id="rId10"/>
    <p:sldId id="327" r:id="rId11"/>
    <p:sldId id="328" r:id="rId12"/>
    <p:sldId id="329" r:id="rId13"/>
    <p:sldId id="330" r:id="rId14"/>
    <p:sldId id="331" r:id="rId15"/>
    <p:sldId id="322" r:id="rId16"/>
    <p:sldId id="280" r:id="rId17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00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212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33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827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04950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9/14/2026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16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9/14/2026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100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9/14/2026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43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EA474-078D-4E9B-9B14-09A87B19DC46}" type="datetime1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395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74350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972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590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CE3D7-CA09-4187-888E-5E89217282F3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D6AF9-7339-4800-A82C-0DCC070579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1098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CE3D7-CA09-4187-888E-5E89217282F3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D6AF9-7339-4800-A82C-0DCC070579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3590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CE3D7-CA09-4187-888E-5E89217282F3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D6AF9-7339-4800-A82C-0DCC070579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010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CE3D7-CA09-4187-888E-5E89217282F3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D6AF9-7339-4800-A82C-0DCC070579C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23392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CE3D7-CA09-4187-888E-5E89217282F3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D6AF9-7339-4800-A82C-0DCC070579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0755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CE3D7-CA09-4187-888E-5E89217282F3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D6AF9-7339-4800-A82C-0DCC070579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123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CE3D7-CA09-4187-888E-5E89217282F3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D6AF9-7339-4800-A82C-0DCC070579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006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CE3D7-CA09-4187-888E-5E89217282F3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7DD6AF9-7339-4800-A82C-0DCC070579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863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CE3D7-CA09-4187-888E-5E89217282F3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D6AF9-7339-4800-A82C-0DCC070579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127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CE3D7-CA09-4187-888E-5E89217282F3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D6AF9-7339-4800-A82C-0DCC070579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25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CE3D7-CA09-4187-888E-5E89217282F3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D6AF9-7339-4800-A82C-0DCC070579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0811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Jake Ortego\My Documents\CCC\NACA\NACA Conference\Presentaton Background\JO_PPT_BACKGROUND_2013_D_START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" y="3175"/>
            <a:ext cx="9137650" cy="68516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470025"/>
          </a:xfrm>
          <a:noFill/>
        </p:spPr>
        <p:txBody>
          <a:bodyPr>
            <a:normAutofit/>
          </a:bodyPr>
          <a:lstStyle>
            <a:lvl1pPr algn="ctr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1524000" y="5105400"/>
            <a:ext cx="6019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3rd Annual Conference</a:t>
            </a:r>
          </a:p>
          <a:p>
            <a:pPr algn="ctr"/>
            <a:r>
              <a:rPr lang="en-US" sz="2800" b="1" dirty="0">
                <a:solidFill>
                  <a:schemeClr val="tx2"/>
                </a:solidFill>
              </a:rPr>
              <a:t>Orlando, FL</a:t>
            </a:r>
            <a:br>
              <a:rPr lang="en-US" sz="2800" b="1" dirty="0">
                <a:solidFill>
                  <a:schemeClr val="tx2"/>
                </a:solidFill>
              </a:rPr>
            </a:br>
            <a:r>
              <a:rPr lang="en-US" sz="2800" b="1" dirty="0">
                <a:solidFill>
                  <a:schemeClr val="tx2"/>
                </a:solidFill>
              </a:rPr>
              <a:t>September 30 to October 2, 2013</a:t>
            </a:r>
          </a:p>
        </p:txBody>
      </p:sp>
    </p:spTree>
    <p:extLst>
      <p:ext uri="{BB962C8B-B14F-4D97-AF65-F5344CB8AC3E}">
        <p14:creationId xmlns:p14="http://schemas.microsoft.com/office/powerpoint/2010/main" val="32758733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477000"/>
            <a:ext cx="3048000" cy="381000"/>
          </a:xfrm>
        </p:spPr>
        <p:txBody>
          <a:bodyPr/>
          <a:lstStyle/>
          <a:p>
            <a:r>
              <a:rPr lang="en-US"/>
              <a:t>NACA 3rd  Annual Conference – Orlando , FL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September 1 to October 2, 2013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Slide No. </a:t>
            </a:r>
            <a:fld id="{7EA93EF6-DAEF-4337-A336-09D4F61987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0454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" y="6477000"/>
            <a:ext cx="3124200" cy="381000"/>
          </a:xfrm>
        </p:spPr>
        <p:txBody>
          <a:bodyPr/>
          <a:lstStyle/>
          <a:p>
            <a:r>
              <a:rPr lang="en-US"/>
              <a:t>NACA 3rd  Annual Conference – Orlando , FL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September 1 to October 2, 2013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No. </a:t>
            </a:r>
            <a:fld id="{7EA93EF6-DAEF-4337-A336-09D4F61987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5968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477000"/>
            <a:ext cx="3124200" cy="381000"/>
          </a:xfrm>
        </p:spPr>
        <p:txBody>
          <a:bodyPr/>
          <a:lstStyle/>
          <a:p>
            <a:r>
              <a:rPr lang="en-US"/>
              <a:t>NACA 3rd  Annual Conference – Orlando , FL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September 1 to October 2, 2013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No. </a:t>
            </a:r>
            <a:fld id="{7EA93EF6-DAEF-4337-A336-09D4F61987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1984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52400" y="6477000"/>
            <a:ext cx="3124200" cy="381000"/>
          </a:xfrm>
        </p:spPr>
        <p:txBody>
          <a:bodyPr/>
          <a:lstStyle/>
          <a:p>
            <a:r>
              <a:rPr lang="en-US"/>
              <a:t>NACA 3rd  Annual Conference – Orlando , FL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September 1 to October 2, 2013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No. </a:t>
            </a:r>
            <a:fld id="{7EA93EF6-DAEF-4337-A336-09D4F61987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6862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52400" y="6477000"/>
            <a:ext cx="3200400" cy="381000"/>
          </a:xfrm>
        </p:spPr>
        <p:txBody>
          <a:bodyPr/>
          <a:lstStyle/>
          <a:p>
            <a:r>
              <a:rPr lang="en-US"/>
              <a:t>NACA 3rd  Annual Conference – Orlando , FL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September 1 to October 2,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No. </a:t>
            </a:r>
            <a:fld id="{7EA93EF6-DAEF-4337-A336-09D4F61987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6951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52400" y="6477000"/>
            <a:ext cx="3124200" cy="381000"/>
          </a:xfrm>
        </p:spPr>
        <p:txBody>
          <a:bodyPr/>
          <a:lstStyle/>
          <a:p>
            <a:r>
              <a:rPr lang="en-US"/>
              <a:t>NACA 3rd  Annual Conference – Orlando , FL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September 1 to October 2, 2013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No. </a:t>
            </a:r>
            <a:fld id="{7EA93EF6-DAEF-4337-A336-09D4F61987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3341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477000"/>
            <a:ext cx="3124200" cy="381000"/>
          </a:xfrm>
        </p:spPr>
        <p:txBody>
          <a:bodyPr/>
          <a:lstStyle/>
          <a:p>
            <a:r>
              <a:rPr lang="en-US"/>
              <a:t>NACA 3rd  Annual Conference – Orlando , FL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September 1 to October 2, 2013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No. </a:t>
            </a:r>
            <a:fld id="{7EA93EF6-DAEF-4337-A336-09D4F61987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4594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2400" y="6477000"/>
            <a:ext cx="3048000" cy="381000"/>
          </a:xfrm>
        </p:spPr>
        <p:txBody>
          <a:bodyPr/>
          <a:lstStyle/>
          <a:p>
            <a:r>
              <a:rPr lang="en-US" dirty="0"/>
              <a:t>NACA 3rd  Annual Conference – Orlando , FL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September 1 to October 2, 2013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No. </a:t>
            </a:r>
            <a:fld id="{7EA93EF6-DAEF-4337-A336-09D4F61987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1116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1524000" y="5105400"/>
            <a:ext cx="6019800" cy="1384995"/>
          </a:xfrm>
          <a:prstGeom prst="rect">
            <a:avLst/>
          </a:prstGeom>
          <a:noFill/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4</a:t>
            </a:r>
            <a:r>
              <a:rPr lang="en-US" sz="2800" b="1" baseline="30000" dirty="0">
                <a:solidFill>
                  <a:schemeClr val="tx2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th</a:t>
            </a:r>
            <a:r>
              <a:rPr lang="en-US" sz="2800" b="1" baseline="0" dirty="0">
                <a:solidFill>
                  <a:schemeClr val="tx2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Annual Conference</a:t>
            </a:r>
            <a:endParaRPr lang="en-US" sz="2800" b="1" dirty="0">
              <a:solidFill>
                <a:schemeClr val="tx2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  <a:p>
            <a:pPr algn="ctr"/>
            <a:r>
              <a:rPr lang="en-US" sz="2800" b="1" dirty="0">
                <a:solidFill>
                  <a:schemeClr val="tx2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Las Vegas, NV</a:t>
            </a:r>
            <a:br>
              <a:rPr lang="en-US" sz="2800" b="1" dirty="0">
                <a:solidFill>
                  <a:schemeClr val="tx2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2800" b="1" dirty="0">
                <a:solidFill>
                  <a:schemeClr val="tx2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March 30 to April 1, 2015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457200"/>
            <a:ext cx="9143999" cy="1066800"/>
          </a:xfrm>
          <a:noFill/>
          <a:effectLst>
            <a:glow rad="228600">
              <a:schemeClr val="accent1">
                <a:alpha val="40000"/>
              </a:schemeClr>
            </a:glow>
          </a:effectLst>
        </p:spPr>
        <p:txBody>
          <a:bodyPr>
            <a:noAutofit/>
          </a:bodyPr>
          <a:lstStyle>
            <a:lvl1pPr algn="ctr">
              <a:defRPr sz="6000" b="1" cap="none" spc="0">
                <a:ln w="19050" cmpd="sng">
                  <a:solidFill>
                    <a:schemeClr val="tx1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tx1">
                      <a:lumMod val="60000"/>
                      <a:lumOff val="40000"/>
                      <a:alpha val="40000"/>
                    </a:schemeClr>
                  </a:glow>
                </a:effectLst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742123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" y="6362700"/>
            <a:ext cx="4008968" cy="381000"/>
          </a:xfrm>
        </p:spPr>
        <p:txBody>
          <a:bodyPr/>
          <a:lstStyle/>
          <a:p>
            <a:r>
              <a:rPr lang="en-US" dirty="0"/>
              <a:t>NACA 4TH Annual Conference – Las Vegas, NV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00600" y="6362700"/>
            <a:ext cx="2362200" cy="381000"/>
          </a:xfrm>
        </p:spPr>
        <p:txBody>
          <a:bodyPr/>
          <a:lstStyle/>
          <a:p>
            <a:r>
              <a:rPr lang="en-US" dirty="0"/>
              <a:t>March 30 to April 1,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Slide No. </a:t>
            </a:r>
            <a:fld id="{7EA93EF6-DAEF-4337-A336-09D4F61987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9449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" y="6362700"/>
            <a:ext cx="4129616" cy="381000"/>
          </a:xfrm>
        </p:spPr>
        <p:txBody>
          <a:bodyPr/>
          <a:lstStyle/>
          <a:p>
            <a:r>
              <a:rPr lang="en-US" dirty="0"/>
              <a:t>NACA 4TH Annual Conference – Las Vegas, NV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March 30 to April 1,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No. </a:t>
            </a:r>
            <a:fld id="{7EA93EF6-DAEF-4337-A336-09D4F61987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5754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" y="6362700"/>
            <a:ext cx="4129616" cy="381000"/>
          </a:xfrm>
        </p:spPr>
        <p:txBody>
          <a:bodyPr/>
          <a:lstStyle/>
          <a:p>
            <a:r>
              <a:rPr lang="en-US" dirty="0"/>
              <a:t>NACA 4TH Annual Conference – Las Vegas, NV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March 30 to April 1, 2015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No. </a:t>
            </a:r>
            <a:fld id="{7EA93EF6-DAEF-4337-A336-09D4F61987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5112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6200" y="6362700"/>
            <a:ext cx="4038600" cy="381000"/>
          </a:xfrm>
        </p:spPr>
        <p:txBody>
          <a:bodyPr/>
          <a:lstStyle/>
          <a:p>
            <a:r>
              <a:rPr lang="en-US" dirty="0"/>
              <a:t>NACA 4TH Annual Conference – Las Vegas, NV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March 30 to April 1, 2015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No. </a:t>
            </a:r>
            <a:fld id="{7EA93EF6-DAEF-4337-A336-09D4F61987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66802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200" y="6362700"/>
            <a:ext cx="4129616" cy="381000"/>
          </a:xfrm>
        </p:spPr>
        <p:txBody>
          <a:bodyPr/>
          <a:lstStyle/>
          <a:p>
            <a:r>
              <a:rPr lang="en-US" dirty="0"/>
              <a:t>NACA 4TH Annual Conference – Las Vegas, NV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March 30 to April 1, 2015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No. </a:t>
            </a:r>
            <a:fld id="{7EA93EF6-DAEF-4337-A336-09D4F61987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0045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9513" y="6362700"/>
            <a:ext cx="4111487" cy="381000"/>
          </a:xfrm>
        </p:spPr>
        <p:txBody>
          <a:bodyPr/>
          <a:lstStyle/>
          <a:p>
            <a:r>
              <a:rPr lang="en-US" dirty="0"/>
              <a:t>NACA 4TH Annual Conference – Las Vegas, NV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March 30 to April 1, 2015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No. </a:t>
            </a:r>
            <a:fld id="{7EA93EF6-DAEF-4337-A336-09D4F61987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7880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" y="6362700"/>
            <a:ext cx="4419600" cy="381000"/>
          </a:xfrm>
        </p:spPr>
        <p:txBody>
          <a:bodyPr/>
          <a:lstStyle/>
          <a:p>
            <a:r>
              <a:rPr lang="en-US" dirty="0"/>
              <a:t>NACA 4TH Annual Conference – Las Vegas, NV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March 30 to April 1, 2015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No. </a:t>
            </a:r>
            <a:fld id="{7EA93EF6-DAEF-4337-A336-09D4F61987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6107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92D05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5832" y="6357938"/>
            <a:ext cx="4008968" cy="381000"/>
          </a:xfrm>
        </p:spPr>
        <p:txBody>
          <a:bodyPr/>
          <a:lstStyle/>
          <a:p>
            <a:r>
              <a:rPr lang="en-US" dirty="0"/>
              <a:t>NACA 4TH Annual Conference – Las Vegas, NV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March 30 to April 1, 2015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No. </a:t>
            </a:r>
            <a:fld id="{7EA93EF6-DAEF-4337-A336-09D4F61987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695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2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image" Target="../media/image5.jpeg"/><Relationship Id="rId5" Type="http://schemas.openxmlformats.org/officeDocument/2006/relationships/slideLayout" Target="../slideLayouts/slideLayout36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6E202-B606-4609-B914-27C9371A1F6D}" type="datetime1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772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6ECE3D7-CA09-4187-888E-5E89217282F3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77DD6AF9-7339-4800-A82C-0DCC070579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378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Jake Ortego\My Documents\CCC\NACA\NACA Conference\Presentaton Background\JO_PPT_BACKGROUND_2013_D_CONTENT.jpg"/>
          <p:cNvPicPr>
            <a:picLocks noChangeAspect="1" noChangeArrowheads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175" y="3175"/>
            <a:ext cx="9137650" cy="6851650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38400" y="274638"/>
            <a:ext cx="6705600" cy="487362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8229600" cy="5211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477000"/>
            <a:ext cx="32004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/>
              <a:t>NACA 3rd  Annual Conference – Orlando , FL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6477000"/>
            <a:ext cx="23622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/>
              <a:t>September 1 to October 2, 2013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1143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/>
              <a:t>Slide No. </a:t>
            </a:r>
            <a:fld id="{7EA93EF6-DAEF-4337-A336-09D4F61987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502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</p:sldLayoutIdLst>
  <p:hf hdr="0"/>
  <p:txStyles>
    <p:titleStyle>
      <a:lvl1pPr algn="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7859"/>
            <a:ext cx="9144000" cy="687585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38400" y="274638"/>
            <a:ext cx="6705600" cy="487362"/>
          </a:xfrm>
          <a:prstGeom prst="rect">
            <a:avLst/>
          </a:prstGeom>
          <a:solidFill>
            <a:schemeClr val="accent6">
              <a:lumMod val="20000"/>
              <a:lumOff val="80000"/>
              <a:alpha val="48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8229600" cy="5211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5466" y="6362700"/>
            <a:ext cx="4008967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NACA 4</a:t>
            </a:r>
            <a:r>
              <a:rPr lang="en-US" baseline="30000"/>
              <a:t>TH</a:t>
            </a:r>
            <a:r>
              <a:rPr lang="en-US"/>
              <a:t> Annual Conference – Las Vegas, NV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00600" y="6362700"/>
            <a:ext cx="23622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March 30 to April 1, 2015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443133"/>
            <a:ext cx="11430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92D050"/>
                </a:solidFill>
              </a:defRPr>
            </a:lvl1pPr>
          </a:lstStyle>
          <a:p>
            <a:r>
              <a:rPr lang="en-US"/>
              <a:t>Slide No. </a:t>
            </a:r>
            <a:fld id="{7EA93EF6-DAEF-4337-A336-09D4F61987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270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p:hf hdr="0"/>
  <p:txStyles>
    <p:titleStyle>
      <a:lvl1pPr algn="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John.wisz@wiszco.com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mailto:John.wisz@wiszco.com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19334DB-EC8F-4050-9C6E-F92B6A72D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36" y="0"/>
            <a:ext cx="9141711" cy="6858000"/>
            <a:chOff x="-2848" y="0"/>
            <a:chExt cx="12188949" cy="6858000"/>
          </a:xfrm>
        </p:grpSpPr>
        <p:sp>
          <p:nvSpPr>
            <p:cNvPr id="22" name="Color Cover">
              <a:extLst>
                <a:ext uri="{FF2B5EF4-FFF2-40B4-BE49-F238E27FC236}">
                  <a16:creationId xmlns:a16="http://schemas.microsoft.com/office/drawing/2014/main" id="{EA01B1DD-00B6-4407-827C-3F408B773B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Color Cover">
              <a:extLst>
                <a:ext uri="{FF2B5EF4-FFF2-40B4-BE49-F238E27FC236}">
                  <a16:creationId xmlns:a16="http://schemas.microsoft.com/office/drawing/2014/main" id="{AF1D500A-77DB-437E-A54D-45B239D6D0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F87BA2A-0B66-4DEF-A04F-2CC172257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8459" y="598259"/>
            <a:ext cx="8167081" cy="5680742"/>
            <a:chOff x="651279" y="598259"/>
            <a:chExt cx="10889442" cy="5680742"/>
          </a:xfrm>
        </p:grpSpPr>
        <p:sp>
          <p:nvSpPr>
            <p:cNvPr id="26" name="Color">
              <a:extLst>
                <a:ext uri="{FF2B5EF4-FFF2-40B4-BE49-F238E27FC236}">
                  <a16:creationId xmlns:a16="http://schemas.microsoft.com/office/drawing/2014/main" id="{522B2F8C-7861-41DA-AB7F-C621655E4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Color">
              <a:extLst>
                <a:ext uri="{FF2B5EF4-FFF2-40B4-BE49-F238E27FC236}">
                  <a16:creationId xmlns:a16="http://schemas.microsoft.com/office/drawing/2014/main" id="{90AE996F-5C1A-4DD0-B66D-9C837744AA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4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DDA9BA1A-7D2A-4FDD-82D7-01B199927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568" y="3740428"/>
            <a:ext cx="3269098" cy="2173950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36" y="0"/>
            <a:ext cx="9141717" cy="6858000"/>
            <a:chOff x="0" y="0"/>
            <a:chExt cx="12188952" cy="6858000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E74735F-7969-45BB-99EC-6E94821526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9483" y="1197810"/>
            <a:ext cx="3902992" cy="1192714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sz="4200" dirty="0">
                <a:solidFill>
                  <a:schemeClr val="bg1"/>
                </a:solidFill>
                <a:latin typeface="Georgia" panose="02040502050405020303" pitchFamily="18" charset="0"/>
              </a:rPr>
              <a:t>2026 NACA Conference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F7E27A-CE27-45EA-88A6-1CD236428C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843" y="3681506"/>
            <a:ext cx="4299625" cy="2346080"/>
          </a:xfrm>
        </p:spPr>
        <p:txBody>
          <a:bodyPr anchor="t"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Circa Resort-Las Vegas</a:t>
            </a:r>
          </a:p>
          <a:p>
            <a:pPr algn="l"/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September 15 – 16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B408F9-7B85-F580-D1FB-1189FCEB46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901" y="598259"/>
            <a:ext cx="4184891" cy="262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514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372168"/>
            <a:ext cx="7696199" cy="1342832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dirty="0"/>
              <a:t>Strengthening the chain:  Enhancing the effectiveness of construction auditing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599"/>
            <a:ext cx="7745505" cy="335280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sz="3200" b="1" dirty="0"/>
              <a:t>John L. Wisz</a:t>
            </a:r>
          </a:p>
          <a:p>
            <a:pPr marL="0" indent="0" algn="ctr">
              <a:buNone/>
            </a:pPr>
            <a:r>
              <a:rPr lang="en-US" dirty="0"/>
              <a:t>Principal</a:t>
            </a:r>
          </a:p>
          <a:p>
            <a:pPr marL="0" indent="0" algn="ctr">
              <a:buNone/>
            </a:pPr>
            <a:r>
              <a:rPr lang="en-US" sz="3600" b="1" dirty="0">
                <a:solidFill>
                  <a:srgbClr val="FF0000"/>
                </a:solidFill>
              </a:rPr>
              <a:t>WiszCo, LLC</a:t>
            </a:r>
          </a:p>
          <a:p>
            <a:pPr marL="0" indent="0" algn="ctr">
              <a:buNone/>
            </a:pPr>
            <a:r>
              <a:rPr lang="en-US" sz="1400" dirty="0"/>
              <a:t>9446 Hilldale Drive</a:t>
            </a:r>
          </a:p>
          <a:p>
            <a:pPr marL="0" indent="0" algn="ctr">
              <a:buNone/>
            </a:pPr>
            <a:r>
              <a:rPr lang="en-US" sz="1400" dirty="0"/>
              <a:t>Dallas, TX  75231</a:t>
            </a:r>
          </a:p>
          <a:p>
            <a:pPr marL="0" indent="0" algn="ctr">
              <a:buNone/>
            </a:pPr>
            <a:r>
              <a:rPr lang="en-US" sz="1400" dirty="0"/>
              <a:t>(214)  221-3371</a:t>
            </a: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john.wisz@wiszco.com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www.wiszco.com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0378" y="6019800"/>
            <a:ext cx="2382822" cy="506767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2026 NACA Annual Conference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Presented In:  Las Vegas, NV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all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September 15 - </a:t>
            </a:r>
            <a:r>
              <a:rPr lang="en-US" b="1" dirty="0">
                <a:latin typeface="Franklin Gothic Book"/>
              </a:rPr>
              <a:t>16</a:t>
            </a:r>
            <a:r>
              <a:rPr kumimoji="0" lang="en-US" sz="1000" b="1" i="0" u="none" strike="noStrike" kern="1200" cap="all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, 2026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Slide No. </a:t>
            </a:r>
            <a:fld id="{7EA93EF6-DAEF-4337-A336-09D4F61987E9}" type="slidenum">
              <a:rPr kumimoji="0" lang="en-US" sz="165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3558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696199" cy="53340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/>
              <a:t>Phases of the construction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762000"/>
            <a:ext cx="8153400" cy="5105400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2000" b="0" dirty="0"/>
          </a:p>
          <a:p>
            <a:pPr marL="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Planning Phase</a:t>
            </a:r>
          </a:p>
          <a:p>
            <a:pPr marL="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Design and Document Development Phase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Bid/Selection Phase (General Contractor/Construction Manager)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Preconstruction Phase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Construction Phase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Contract Closeout Phase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0378" y="6019800"/>
            <a:ext cx="2459022" cy="506767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202</a:t>
            </a:r>
            <a:r>
              <a:rPr lang="en-US" b="1" dirty="0">
                <a:latin typeface="Franklin Gothic Book"/>
              </a:rPr>
              <a:t>6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NACA Annual Conference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Presented In:  Las Vegas, NV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all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September 15 - 16, 2026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Slide No. </a:t>
            </a:r>
            <a:fld id="{7EA93EF6-DAEF-4337-A336-09D4F61987E9}" type="slidenum">
              <a:rPr kumimoji="0" lang="en-US" sz="165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6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399" y="29936"/>
            <a:ext cx="183832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7074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2F203-54DD-ABEE-A59E-A232DEA6E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90DF3-5158-A71C-7F57-0710ADF5D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696199" cy="53340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/>
              <a:t>Planning Phase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E2961-83F4-38F5-DCE5-18968E0EE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762000"/>
            <a:ext cx="8153400" cy="5105400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2000" b="0" dirty="0"/>
          </a:p>
          <a:p>
            <a:pPr marL="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What are we going to build, where will it be located?</a:t>
            </a:r>
          </a:p>
          <a:p>
            <a:pPr marL="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Will it satisfy our needs, will it allow for future growth/expansion?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Anticipated start time and target completion date?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Timing:  Does it need to be completed yesterday?  See Fast-Track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Selection of Principal Designer (Architect and Engineers)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000" b="0" dirty="0"/>
              <a:t>		</a:t>
            </a:r>
            <a:r>
              <a:rPr lang="en-US" sz="2000" i="1" dirty="0">
                <a:solidFill>
                  <a:srgbClr val="FF0000"/>
                </a:solidFill>
              </a:rPr>
              <a:t>See Elements of Procurement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Selection of Consultants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8D9FDA-4C20-D7AA-E705-8276F74366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0378" y="6019800"/>
            <a:ext cx="2459022" cy="506767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202</a:t>
            </a:r>
            <a:r>
              <a:rPr lang="en-US" b="1" dirty="0">
                <a:latin typeface="Franklin Gothic Book"/>
              </a:rPr>
              <a:t>6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NACA Annual Conference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Presented In:  Las Vegas, NV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8EF425-8934-912F-4A6C-079ADEBDF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all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September 15 - 16,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63C9B1-3D91-E18B-C6A4-E2906D23C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Slide No. </a:t>
            </a:r>
            <a:fld id="{7EA93EF6-DAEF-4337-A336-09D4F61987E9}" type="slidenum">
              <a:rPr kumimoji="0" lang="en-US" sz="165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A574E176-20B4-A7BD-985D-239C672D8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399" y="29936"/>
            <a:ext cx="183832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4307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4961E-7A6C-8B04-6C51-0B94E57EE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3B782-E745-05AF-B3E4-B2F0DAE76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696199" cy="53340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/>
              <a:t>Design and document development Phase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DA591-3959-7727-9CFC-8FCC8C1D9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762000"/>
            <a:ext cx="8153400" cy="5105400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2000" b="0" dirty="0"/>
          </a:p>
          <a:p>
            <a:pPr marL="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Schematic Design</a:t>
            </a:r>
          </a:p>
          <a:p>
            <a:pPr marL="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Design Development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Construction Documents or CD’s (Plans and Specifications)</a:t>
            </a:r>
          </a:p>
          <a:p>
            <a:pPr marL="0" lvl="3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000" b="0" dirty="0"/>
              <a:t>	</a:t>
            </a:r>
            <a:r>
              <a:rPr lang="en-US" sz="2000" b="0" dirty="0">
                <a:sym typeface="Wingdings" panose="05000000000000000000" pitchFamily="2" charset="2"/>
              </a:rPr>
              <a:t> Preparation of</a:t>
            </a:r>
            <a:r>
              <a:rPr lang="en-US" sz="2000" b="0" dirty="0"/>
              <a:t> Bid/Pricing Documents</a:t>
            </a:r>
          </a:p>
          <a:p>
            <a:pPr marL="0" lvl="3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Bidding Phase (for GC’s and CM’s) </a:t>
            </a:r>
            <a:r>
              <a:rPr lang="en-US" sz="2000" dirty="0"/>
              <a:t>**  </a:t>
            </a:r>
            <a:r>
              <a:rPr lang="en-US" sz="2000" i="1" dirty="0">
                <a:solidFill>
                  <a:srgbClr val="FF0000"/>
                </a:solidFill>
              </a:rPr>
              <a:t>See Elements of Procurement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Construction Administration Phase </a:t>
            </a:r>
            <a:r>
              <a:rPr lang="en-US" sz="2000" dirty="0"/>
              <a:t>**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 indent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2000" b="0" dirty="0"/>
              <a:t>	**  NOT COVERED by BASIC SERVICES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EE46D-5D62-38E5-E7C4-623219748B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0378" y="6019800"/>
            <a:ext cx="2459022" cy="506767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202</a:t>
            </a:r>
            <a:r>
              <a:rPr lang="en-US" b="1" dirty="0">
                <a:latin typeface="Franklin Gothic Book"/>
              </a:rPr>
              <a:t>6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NACA Annual Conference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Presented In:  Las Vegas, NV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6D40DB-F555-A620-8A33-01FED5EB9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all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September 15 - 16,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4EAB75-2E13-A4E2-374F-1AB59688B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Slide No. </a:t>
            </a:r>
            <a:fld id="{7EA93EF6-DAEF-4337-A336-09D4F61987E9}" type="slidenum">
              <a:rPr kumimoji="0" lang="en-US" sz="165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6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6C67D91C-E571-D315-1CC8-8202397FB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399" y="29936"/>
            <a:ext cx="183832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1068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5845C-A2CB-129E-37AD-5933FCE8F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7C4F2-FEF7-8D2D-7D78-5E89628F6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696199" cy="53340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/>
              <a:t>Bid/selection Phase (for GC/CM)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422AD-8239-5B5F-4B9E-E448A282B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762000"/>
            <a:ext cx="8153400" cy="5105400"/>
          </a:xfrm>
        </p:spPr>
        <p:txBody>
          <a:bodyPr>
            <a:normAutofit lnSpcReduction="1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2000" b="0" dirty="0"/>
          </a:p>
          <a:p>
            <a:pPr marL="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Development of Selection Criteria</a:t>
            </a:r>
          </a:p>
          <a:p>
            <a:pPr marL="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Prequalification of Bidders/Service Providers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Solicitation of Bids/Prices (RFP’s or RFQ’s)</a:t>
            </a:r>
          </a:p>
          <a:p>
            <a:pPr marL="0" lvl="3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Development of “Short List” of qualified GC’s/CM’s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Evaluation of selection criteria, bid tabulations; technical proposals; 	pricing proposals (See qualifications above)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Proposed Contract Structure and Related Basis of Compensation (what 	will the “Business Deal” look like)? </a:t>
            </a:r>
            <a:r>
              <a:rPr lang="en-US" sz="2000" b="0" dirty="0">
                <a:sym typeface="Wingdings" panose="05000000000000000000" pitchFamily="2" charset="2"/>
              </a:rPr>
              <a:t> </a:t>
            </a:r>
            <a:r>
              <a:rPr lang="en-US" sz="2000" dirty="0">
                <a:sym typeface="Wingdings" panose="05000000000000000000" pitchFamily="2" charset="2"/>
              </a:rPr>
              <a:t>SIGNED CONTRACT</a:t>
            </a:r>
            <a:endParaRPr lang="en-US" sz="2000" dirty="0"/>
          </a:p>
          <a:p>
            <a:pPr marL="0" lvl="2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000" b="0" dirty="0"/>
              <a:t>		</a:t>
            </a:r>
            <a:r>
              <a:rPr lang="en-US" sz="2000" b="1" i="1" dirty="0">
                <a:solidFill>
                  <a:srgbClr val="FF0000"/>
                </a:solidFill>
              </a:rPr>
              <a:t>See Precontract Audit </a:t>
            </a:r>
            <a:r>
              <a:rPr lang="en-US" sz="2000" b="1" i="1" dirty="0" err="1">
                <a:solidFill>
                  <a:srgbClr val="FF0000"/>
                </a:solidFill>
              </a:rPr>
              <a:t>Techiniques</a:t>
            </a:r>
            <a:endParaRPr lang="en-US" sz="2000" b="1" i="1" dirty="0">
              <a:solidFill>
                <a:srgbClr val="FF0000"/>
              </a:solidFill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2000" b="0" dirty="0"/>
          </a:p>
          <a:p>
            <a:pPr marL="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/>
              <a:t>Contract Award	</a:t>
            </a:r>
            <a:r>
              <a:rPr lang="en-US" sz="2000" i="1" dirty="0">
                <a:solidFill>
                  <a:srgbClr val="FF0000"/>
                </a:solidFill>
              </a:rPr>
              <a:t>See Elements of Procurement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 indent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2000" b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3D308-E2DF-894E-5E50-F4D9995CC1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0378" y="6019800"/>
            <a:ext cx="2459022" cy="506767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202</a:t>
            </a:r>
            <a:r>
              <a:rPr lang="en-US" b="1" dirty="0">
                <a:latin typeface="Franklin Gothic Book"/>
              </a:rPr>
              <a:t>6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NACA Annual Conference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Presented In:  Las Vegas, NV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88199A-B0F0-A00E-22DC-6044B3A32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all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September 15 - 16,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3A3F4B-DDB0-AFB1-30DC-05F1E0120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Slide No. </a:t>
            </a:r>
            <a:fld id="{7EA93EF6-DAEF-4337-A336-09D4F61987E9}" type="slidenum">
              <a:rPr kumimoji="0" lang="en-US" sz="165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6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3B0E3945-85FD-8648-C424-7AEA3B3CA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399" y="29936"/>
            <a:ext cx="183832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1956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7A1CE-8A24-C72B-1026-8070CB86D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F650C-11A3-ADE0-F08B-DC0C232AC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696199" cy="53340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/>
              <a:t>Preconstruction phase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42A14-ECC9-A698-7B6D-D735DA321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762000"/>
            <a:ext cx="8153400" cy="5105400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2000" b="0" dirty="0"/>
          </a:p>
          <a:p>
            <a:pPr marL="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Design Evaluations (Functional, Technical, Cost)</a:t>
            </a:r>
          </a:p>
          <a:p>
            <a:pPr marL="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Constructability Review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Value Engineering Review</a:t>
            </a:r>
          </a:p>
          <a:p>
            <a:pPr marL="0" lvl="3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Estimating; Pricing (IGMP vs FGMP; GMP Amendments)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Scheduling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Preconstruction Services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Contract Administration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200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 indent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2000" b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C9344-159B-F9F9-A3B3-C67632203C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0378" y="6019800"/>
            <a:ext cx="2459022" cy="506767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202</a:t>
            </a:r>
            <a:r>
              <a:rPr lang="en-US" b="1" dirty="0">
                <a:latin typeface="Franklin Gothic Book"/>
              </a:rPr>
              <a:t>6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NACA Annual Conference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Presented In:  Las Vegas, NV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096138-2512-49A5-BE21-932C2B476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all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September 15 - 16,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E8DFBF-B08B-5403-4A0B-335164CE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Slide No. </a:t>
            </a:r>
            <a:fld id="{7EA93EF6-DAEF-4337-A336-09D4F61987E9}" type="slidenum">
              <a:rPr kumimoji="0" lang="en-US" sz="165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6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1C79A3D2-A014-7A0C-8699-FDD5D5750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399" y="29936"/>
            <a:ext cx="183832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6816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9A867-60C0-E6A5-FC07-F422A16F0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B2682-C3B7-ACE1-7D91-67EEC666B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696199" cy="53340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/>
              <a:t>construction phase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88FC1-71DF-B430-9751-8715A2DDC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762000"/>
            <a:ext cx="8153400" cy="5105400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2000" b="0" dirty="0"/>
          </a:p>
          <a:p>
            <a:pPr marL="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Subcontractor Bidding and Award  </a:t>
            </a:r>
            <a:r>
              <a:rPr lang="en-US" sz="2000" i="1" dirty="0">
                <a:solidFill>
                  <a:srgbClr val="FF0000"/>
                </a:solidFill>
              </a:rPr>
              <a:t>See Elements of Procurement</a:t>
            </a:r>
          </a:p>
          <a:p>
            <a:pPr marL="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Subcontractor Change Order Control  </a:t>
            </a:r>
            <a:r>
              <a:rPr lang="en-US" sz="2000" i="1" dirty="0">
                <a:solidFill>
                  <a:srgbClr val="FF0000"/>
                </a:solidFill>
              </a:rPr>
              <a:t>See Precontract Audit </a:t>
            </a:r>
            <a:r>
              <a:rPr lang="en-US" sz="2000" i="1" dirty="0" err="1">
                <a:solidFill>
                  <a:srgbClr val="FF0000"/>
                </a:solidFill>
              </a:rPr>
              <a:t>Techinques</a:t>
            </a:r>
            <a:endParaRPr lang="en-US" sz="2000" i="1" dirty="0">
              <a:solidFill>
                <a:srgbClr val="FF0000"/>
              </a:solidFill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Subcontractor Management and Coordination</a:t>
            </a:r>
          </a:p>
          <a:p>
            <a:pPr marL="0" lvl="3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Project Management &amp; Control</a:t>
            </a:r>
          </a:p>
          <a:p>
            <a:pPr marL="0" lvl="1" indent="-512064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/>
              <a:t>Budget Changes</a:t>
            </a:r>
            <a:endParaRPr lang="en-US" sz="2000" b="0" dirty="0"/>
          </a:p>
          <a:p>
            <a:pPr marL="0" lvl="1" indent="-512064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Buyout</a:t>
            </a:r>
            <a:endParaRPr lang="en-US" sz="2000" dirty="0"/>
          </a:p>
          <a:p>
            <a:pPr marL="0" lvl="1" indent="-512064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Change Orders</a:t>
            </a:r>
          </a:p>
          <a:p>
            <a:pPr marL="228600" lvl="2" indent="-512064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/>
              <a:t>Line Item Adjustments (LIA’s)</a:t>
            </a:r>
          </a:p>
          <a:p>
            <a:pPr marL="228600" lvl="2" indent="-512064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Allowances</a:t>
            </a:r>
          </a:p>
          <a:p>
            <a:pPr marL="228600" lvl="2" indent="-512064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/>
              <a:t>Contingency</a:t>
            </a:r>
          </a:p>
          <a:p>
            <a:pPr marL="228600" lvl="2" indent="-512064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Job Costing</a:t>
            </a:r>
            <a:endParaRPr lang="en-US" sz="2000" dirty="0"/>
          </a:p>
          <a:p>
            <a:pPr marL="228600" lvl="2" indent="-512064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Billing and Pa</a:t>
            </a:r>
            <a:r>
              <a:rPr lang="en-US" sz="2000" dirty="0"/>
              <a:t>yments   </a:t>
            </a:r>
            <a:r>
              <a:rPr lang="en-US" sz="2000" b="1" i="1" dirty="0">
                <a:solidFill>
                  <a:srgbClr val="FF0000"/>
                </a:solidFill>
              </a:rPr>
              <a:t>See Interim Audits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200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 indent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2000" b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14D7BB-8085-6153-666F-688F873AE0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0378" y="6019800"/>
            <a:ext cx="2459022" cy="506767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202</a:t>
            </a:r>
            <a:r>
              <a:rPr lang="en-US" b="1" dirty="0">
                <a:latin typeface="Franklin Gothic Book"/>
              </a:rPr>
              <a:t>6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NACA Annual Conference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Presented In:  Las Vegas, NV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0CE9C-79A5-3113-3085-0416BC927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all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September 15 - 16,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A02A89-47DE-71DB-E1A8-601F92FA1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Slide No. </a:t>
            </a:r>
            <a:fld id="{7EA93EF6-DAEF-4337-A336-09D4F61987E9}" type="slidenum">
              <a:rPr kumimoji="0" lang="en-US" sz="165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6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48FD6CE8-BC6C-5610-8FBC-3D050EF9B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399" y="29936"/>
            <a:ext cx="183832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7267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086C6-7EE4-088E-42EE-06423F07B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2C875-0DD8-10CB-50ED-BD2E16B38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696199" cy="53340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/>
              <a:t>Closeout phase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97C2C-60A4-C4CF-86E0-3B4144DED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762000"/>
            <a:ext cx="8153400" cy="51054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Punch Lists; Record Drawings (As-Builts)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Warranties; Owner Manuals; Training; Spare Parts; Keys; Air Filters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Subcontractor Close Out (Final Changes; Final Contract; Final Billing)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Final Prime Contract Changes; Final Prime Contract Value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Final Job Cost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Final Accounting; Final Payment  </a:t>
            </a:r>
            <a:r>
              <a:rPr lang="en-US" sz="2000" i="1" dirty="0">
                <a:solidFill>
                  <a:srgbClr val="FF0000"/>
                </a:solidFill>
              </a:rPr>
              <a:t>See Final Audit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 indent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2000" b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85EC5-6DD5-B84D-52F6-D5D05C513D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0378" y="6019800"/>
            <a:ext cx="2459022" cy="506767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202</a:t>
            </a:r>
            <a:r>
              <a:rPr lang="en-US" b="1" dirty="0">
                <a:latin typeface="Franklin Gothic Book"/>
              </a:rPr>
              <a:t>6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NACA Annual Conference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Presented In:  Las Vegas, NV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FB3BB5-C946-D261-A7B9-80F55CB17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all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September 15 - 16,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69F61F-6B88-CAF4-17C7-DF8C7A560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Slide No. </a:t>
            </a:r>
            <a:fld id="{7EA93EF6-DAEF-4337-A336-09D4F61987E9}" type="slidenum">
              <a:rPr kumimoji="0" lang="en-US" sz="165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6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78411C88-361E-3E34-D13B-78B6A9568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399" y="29936"/>
            <a:ext cx="183832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8298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DC695-9369-FD63-09BB-435B0E289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A188C-BF50-D83C-F499-5D1050EE8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696199" cy="53340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/>
              <a:t>Elements of Procurement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6C83D-3F96-19D3-F7BC-333A8EDA8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762000"/>
            <a:ext cx="8153400" cy="51054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Selection of Delivery Method / Contract Structure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Selection of Contract Type (A/E)) – Compensation Basis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Selection of Contract Type (GC/CM) – Compensation Basis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Development/Refinement of Contact Language (for each Contract type)</a:t>
            </a:r>
          </a:p>
          <a:p>
            <a:pPr marL="0" lvl="1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000" b="0" dirty="0"/>
              <a:t>		Develop Standard/Model Contracts for use</a:t>
            </a:r>
          </a:p>
          <a:p>
            <a:pPr marL="0" lvl="1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Selections of Procurement Method (Bid vs Negotiated)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Initiate </a:t>
            </a:r>
            <a:r>
              <a:rPr lang="en-US" sz="2000" dirty="0">
                <a:solidFill>
                  <a:srgbClr val="FF0000"/>
                </a:solidFill>
              </a:rPr>
              <a:t>Precontract Audit Processes </a:t>
            </a:r>
            <a:r>
              <a:rPr lang="en-US" sz="2000" b="0" dirty="0"/>
              <a:t>to verify and validate contractor      		data </a:t>
            </a:r>
            <a:r>
              <a:rPr lang="en-US" sz="2000" u="sng" dirty="0"/>
              <a:t>prior</a:t>
            </a:r>
            <a:r>
              <a:rPr lang="en-US" sz="2000" b="0" dirty="0"/>
              <a:t> to contract execution.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 indent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2000" i="1" dirty="0">
              <a:solidFill>
                <a:srgbClr val="FF0000"/>
              </a:solidFill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 indent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2000" b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67400-C8FB-1D04-ED79-2378399CF4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0378" y="6019800"/>
            <a:ext cx="2459022" cy="506767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202</a:t>
            </a:r>
            <a:r>
              <a:rPr lang="en-US" b="1" dirty="0">
                <a:latin typeface="Franklin Gothic Book"/>
              </a:rPr>
              <a:t>6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NACA Annual Conference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Presented In:  Las Vegas, NV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D8B6DF-5940-8562-5EC4-DB0A029D4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all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September 15 - 16,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0192D6-B26B-F90D-717D-8B6614C86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Slide No. </a:t>
            </a:r>
            <a:fld id="{7EA93EF6-DAEF-4337-A336-09D4F61987E9}" type="slidenum">
              <a:rPr kumimoji="0" lang="en-US" sz="165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6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C5BD3A6C-B7B5-BC30-B11C-A2EA701CB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399" y="29936"/>
            <a:ext cx="183832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739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8AB3B-FCBA-58AD-0A41-086C31566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5BF33-034D-482D-27B5-91CF96A98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696199" cy="53340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/>
              <a:t>More Elements of Procurement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E12BA-BA15-E4D6-6640-657CEA675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762000"/>
            <a:ext cx="8153400" cy="51054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Selection of Architects; Engineers; Consultants; General Contractors; 	Construction Managers; Trade Contractors; Construction Audit Service 	Providers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Conventional Construction vs. Design-Build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Integrated Project Delivery (IPD); Multi-Prime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Partnering; Joint Ventures</a:t>
            </a:r>
          </a:p>
          <a:p>
            <a:pPr marL="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Fast-Track Construction</a:t>
            </a:r>
          </a:p>
          <a:p>
            <a:pPr marL="0"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Selection of Contract Type (GC/CM) – Compensation Basis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A/E:  Lump Sum/Milestones; DPE x Multiplier; FB&amp;OH; T&amp;M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b="0" dirty="0"/>
              <a:t>GC/CM/Trades:  Lump Sum; Cost Plus Fee; T&amp;M; Unit Price; GMP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>
                <a:solidFill>
                  <a:srgbClr val="FF0000"/>
                </a:solidFill>
              </a:rPr>
              <a:t>Federal Acquisition Regulation (FAR)  </a:t>
            </a:r>
            <a:r>
              <a:rPr lang="en-US" sz="2000" dirty="0">
                <a:solidFill>
                  <a:srgbClr val="FF0000"/>
                </a:solidFill>
                <a:sym typeface="Wingdings" panose="05000000000000000000" pitchFamily="2" charset="2"/>
              </a:rPr>
              <a:t>  </a:t>
            </a:r>
            <a:r>
              <a:rPr lang="en-US" sz="2000" dirty="0">
                <a:solidFill>
                  <a:srgbClr val="FF0000"/>
                </a:solidFill>
              </a:rPr>
              <a:t>Acquisition.GOV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 indent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2000" i="1" dirty="0">
              <a:solidFill>
                <a:srgbClr val="FF0000"/>
              </a:solidFill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b="0" dirty="0"/>
          </a:p>
          <a:p>
            <a:pPr marL="0" marR="0" indent="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endParaRPr lang="en-US" sz="2000" b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AD86D1-8B0A-765C-DDD8-BDF33521B7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0378" y="6019800"/>
            <a:ext cx="2459022" cy="506767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202</a:t>
            </a:r>
            <a:r>
              <a:rPr lang="en-US" b="1" dirty="0">
                <a:latin typeface="Franklin Gothic Book"/>
              </a:rPr>
              <a:t>6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NACA Annual Conference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Presented In:  Las Vegas, NV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A18317-F8AA-F2F5-6ACA-93A862AFE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all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September 15 - 16,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5539FE-E398-F3B6-E697-0995226F0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Slide No. </a:t>
            </a:r>
            <a:fld id="{7EA93EF6-DAEF-4337-A336-09D4F61987E9}" type="slidenum">
              <a:rPr kumimoji="0" lang="en-US" sz="165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6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FA110A03-99DF-EE02-F89A-5DD1EE795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399" y="29936"/>
            <a:ext cx="183832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35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641E7-C2B4-2F7D-C4AE-29414B24A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CDDAC-5DD3-A5A2-0AC7-26D60C303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696199" cy="53340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/>
              <a:t>When are auditors usually engaged?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71F65-34C6-F13C-FA40-6ED75252A6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0378" y="6019800"/>
            <a:ext cx="2459022" cy="506767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2026 NACA Annual Conference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Presented In:  </a:t>
            </a:r>
            <a:r>
              <a:rPr lang="en-US" b="1" dirty="0">
                <a:latin typeface="Franklin Gothic Book"/>
              </a:rPr>
              <a:t>Nashville, TN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211C39-D5DD-47E7-B6BE-8D2415BB4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all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September </a:t>
            </a:r>
            <a:r>
              <a:rPr lang="en-US" b="1" dirty="0">
                <a:latin typeface="Franklin Gothic Book"/>
              </a:rPr>
              <a:t>9</a:t>
            </a:r>
            <a:r>
              <a:rPr kumimoji="0" lang="en-US" sz="1000" b="1" i="0" u="none" strike="noStrike" kern="1200" cap="all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 - 10,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F80622-8E17-7A01-AA97-CDCAFEFCA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Slide No. </a:t>
            </a:r>
            <a:fld id="{7EA93EF6-DAEF-4337-A336-09D4F61987E9}" type="slidenum">
              <a:rPr kumimoji="0" lang="en-US" sz="165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6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79AF4ACE-709B-4109-291F-4E1A7D598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399" y="29936"/>
            <a:ext cx="183832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7E5950A-76D9-9F13-CBA6-F6B4B8FE8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1" y="854635"/>
            <a:ext cx="8137711" cy="4464423"/>
          </a:xfrm>
        </p:spPr>
        <p:txBody>
          <a:bodyPr/>
          <a:lstStyle/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457200" algn="l"/>
              </a:tabLst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00FF00"/>
              </a:highlight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457200" algn="l"/>
              </a:tabLst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29B72C-D3B1-33C2-6FEF-72D236876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659" y="685800"/>
            <a:ext cx="6382870" cy="520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974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696199" cy="533400"/>
          </a:xfrm>
        </p:spPr>
        <p:txBody>
          <a:bodyPr>
            <a:normAutofit/>
          </a:bodyPr>
          <a:lstStyle/>
          <a:p>
            <a:pPr algn="l"/>
            <a:r>
              <a:rPr lang="en-US" sz="2000" b="1" dirty="0"/>
              <a:t>Conclusion and wrap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0"/>
            <a:ext cx="8153400" cy="5105400"/>
          </a:xfrm>
        </p:spPr>
        <p:txBody>
          <a:bodyPr>
            <a:normAutofit/>
          </a:bodyPr>
          <a:lstStyle/>
          <a:p>
            <a:pPr marL="0" lvl="1" indent="-169164">
              <a:buNone/>
            </a:pPr>
            <a:endParaRPr lang="en-US" b="1" dirty="0"/>
          </a:p>
          <a:p>
            <a:pPr marL="0" lvl="1" indent="-169164">
              <a:buNone/>
            </a:pPr>
            <a:r>
              <a:rPr lang="en-US" sz="1800" b="1" dirty="0"/>
              <a:t>QUESTIONS?</a:t>
            </a:r>
            <a:endParaRPr lang="en-US" b="1" dirty="0"/>
          </a:p>
          <a:p>
            <a:pPr marL="0" lvl="1" indent="-169164">
              <a:buNone/>
            </a:pPr>
            <a:r>
              <a:rPr lang="en-US" b="1" dirty="0"/>
              <a:t>	</a:t>
            </a:r>
            <a:r>
              <a:rPr lang="en-US" sz="1800" b="1" dirty="0"/>
              <a:t>THOUGHTS?</a:t>
            </a:r>
          </a:p>
          <a:p>
            <a:pPr marL="0" lvl="1" indent="-169164">
              <a:buNone/>
            </a:pPr>
            <a:r>
              <a:rPr lang="en-US" b="1" dirty="0"/>
              <a:t>		</a:t>
            </a:r>
            <a:r>
              <a:rPr lang="en-US" sz="1800" b="1" dirty="0"/>
              <a:t>COMMENTS?</a:t>
            </a:r>
          </a:p>
          <a:p>
            <a:pPr marL="0" lvl="1" indent="-169164">
              <a:buNone/>
            </a:pPr>
            <a:endParaRPr lang="en-US" b="1" dirty="0"/>
          </a:p>
          <a:p>
            <a:pPr marL="0" indent="0" algn="ctr"/>
            <a:r>
              <a:rPr lang="en-US" dirty="0"/>
              <a:t>John L. Wisz</a:t>
            </a:r>
          </a:p>
          <a:p>
            <a:pPr marL="0" indent="0" algn="ctr"/>
            <a:r>
              <a:rPr lang="en-US" dirty="0"/>
              <a:t>Principal</a:t>
            </a:r>
          </a:p>
          <a:p>
            <a:pPr marL="0" indent="0" algn="ctr"/>
            <a:r>
              <a:rPr lang="en-US" dirty="0">
                <a:solidFill>
                  <a:srgbClr val="FF0000"/>
                </a:solidFill>
              </a:rPr>
              <a:t>WiszCo, LLC</a:t>
            </a:r>
          </a:p>
          <a:p>
            <a:pPr marL="0" indent="0" algn="ctr"/>
            <a:r>
              <a:rPr lang="en-US" dirty="0"/>
              <a:t>9446 Hilldale Drive</a:t>
            </a:r>
          </a:p>
          <a:p>
            <a:pPr marL="0" indent="0" algn="ctr"/>
            <a:r>
              <a:rPr lang="en-US" dirty="0"/>
              <a:t>Dallas, TX  75231</a:t>
            </a:r>
          </a:p>
          <a:p>
            <a:pPr marL="0" indent="0" algn="ctr"/>
            <a:r>
              <a:rPr lang="en-US" dirty="0"/>
              <a:t>(214)  221-3371</a:t>
            </a:r>
          </a:p>
          <a:p>
            <a:pPr marL="0" indent="0" algn="ctr"/>
            <a:r>
              <a:rPr lang="en-US" dirty="0">
                <a:hlinkClick r:id="rId2"/>
              </a:rPr>
              <a:t>john.wisz@wiszco.com</a:t>
            </a:r>
            <a:endParaRPr lang="en-US" dirty="0"/>
          </a:p>
          <a:p>
            <a:pPr marL="0" indent="0" algn="ctr"/>
            <a:r>
              <a:rPr lang="en-US" dirty="0"/>
              <a:t>www.wiszco.com</a:t>
            </a:r>
          </a:p>
          <a:p>
            <a:pPr lvl="1"/>
            <a:endParaRPr lang="en-US" dirty="0"/>
          </a:p>
          <a:p>
            <a:pPr lvl="1"/>
            <a:endParaRPr lang="en-US" b="0" dirty="0"/>
          </a:p>
          <a:p>
            <a:pPr lvl="2"/>
            <a:endParaRPr lang="en-US" b="0" dirty="0"/>
          </a:p>
          <a:p>
            <a:pPr lvl="1"/>
            <a:endParaRPr lang="en-US" b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6051486"/>
            <a:ext cx="2611422" cy="54622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2026 NACA Annual Conference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Presented In:  Las Vegas, NV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all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September 15 - </a:t>
            </a:r>
            <a:r>
              <a:rPr lang="en-US" b="1" dirty="0">
                <a:latin typeface="Franklin Gothic Book"/>
              </a:rPr>
              <a:t>16</a:t>
            </a:r>
            <a:r>
              <a:rPr kumimoji="0" lang="en-US" sz="1000" b="1" i="0" u="none" strike="noStrike" kern="1200" cap="all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, 2026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5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Slide No. </a:t>
            </a:r>
            <a:fld id="{7EA93EF6-DAEF-4337-A336-09D4F61987E9}" type="slidenum">
              <a:rPr kumimoji="0" lang="en-US" sz="165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65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399" y="29936"/>
            <a:ext cx="183832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171437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ustom 3">
      <a:dk1>
        <a:srgbClr val="000000"/>
      </a:dk1>
      <a:lt1>
        <a:srgbClr val="FFFFFF"/>
      </a:lt1>
      <a:dk2>
        <a:srgbClr val="156665"/>
      </a:dk2>
      <a:lt2>
        <a:srgbClr val="FFE69D"/>
      </a:lt2>
      <a:accent1>
        <a:srgbClr val="156665"/>
      </a:accent1>
      <a:accent2>
        <a:srgbClr val="41AD93"/>
      </a:accent2>
      <a:accent3>
        <a:srgbClr val="FFC000"/>
      </a:accent3>
      <a:accent4>
        <a:srgbClr val="FFE69D"/>
      </a:accent4>
      <a:accent5>
        <a:srgbClr val="FFFFFF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Custom 10">
      <a:dk1>
        <a:srgbClr val="00B0F0"/>
      </a:dk1>
      <a:lt1>
        <a:srgbClr val="000000"/>
      </a:lt1>
      <a:dk2>
        <a:srgbClr val="FFFFFF"/>
      </a:dk2>
      <a:lt2>
        <a:srgbClr val="FF0000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709</TotalTime>
  <Words>921</Words>
  <Application>Microsoft Office PowerPoint</Application>
  <PresentationFormat>Letter Paper (8.5x11 in)</PresentationFormat>
  <Paragraphs>217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Franklin Gothic Book</vt:lpstr>
      <vt:lpstr>Franklin Gothic Medium</vt:lpstr>
      <vt:lpstr>Georgia</vt:lpstr>
      <vt:lpstr>Times New Roman</vt:lpstr>
      <vt:lpstr>Wingdings</vt:lpstr>
      <vt:lpstr>Office 2013 - 2022 Theme</vt:lpstr>
      <vt:lpstr>Angles</vt:lpstr>
      <vt:lpstr>Office Theme</vt:lpstr>
      <vt:lpstr>1_Office Theme</vt:lpstr>
      <vt:lpstr>2026 NACA Conference</vt:lpstr>
      <vt:lpstr>Strengthening the chain:  Enhancing the effectiveness of construction auditing</vt:lpstr>
      <vt:lpstr>Phases of the construction process</vt:lpstr>
      <vt:lpstr>Planning Phase</vt:lpstr>
      <vt:lpstr>Design and document development Phase</vt:lpstr>
      <vt:lpstr>Bid/selection Phase (for GC/CM)</vt:lpstr>
      <vt:lpstr>Preconstruction phase</vt:lpstr>
      <vt:lpstr>construction phase</vt:lpstr>
      <vt:lpstr>Closeout phase</vt:lpstr>
      <vt:lpstr>Elements of Procurement</vt:lpstr>
      <vt:lpstr>More Elements of Procurement</vt:lpstr>
      <vt:lpstr>When are auditors usually engaged?</vt:lpstr>
      <vt:lpstr>Conclusion and wrap 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2019 NACA Conference</dc:title>
  <dc:creator>Edward B. Walsh</dc:creator>
  <cp:lastModifiedBy>John Wisz</cp:lastModifiedBy>
  <cp:revision>14</cp:revision>
  <dcterms:created xsi:type="dcterms:W3CDTF">2019-07-24T13:56:41Z</dcterms:created>
  <dcterms:modified xsi:type="dcterms:W3CDTF">2026-09-14T22:29:20Z</dcterms:modified>
</cp:coreProperties>
</file>