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8" r:id="rId17"/>
    <p:sldId id="273" r:id="rId18"/>
    <p:sldId id="281" r:id="rId19"/>
    <p:sldId id="282" r:id="rId20"/>
    <p:sldId id="283" r:id="rId21"/>
    <p:sldId id="276" r:id="rId22"/>
    <p:sldId id="280" r:id="rId23"/>
    <p:sldId id="275" r:id="rId24"/>
    <p:sldId id="277" r:id="rId25"/>
    <p:sldId id="279" r:id="rId26"/>
    <p:sldId id="27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orient="horz" pos="936" userDrawn="1">
          <p15:clr>
            <a:srgbClr val="A4A3A4"/>
          </p15:clr>
        </p15:guide>
        <p15:guide id="3" pos="120" userDrawn="1">
          <p15:clr>
            <a:srgbClr val="A4A3A4"/>
          </p15:clr>
        </p15:guide>
        <p15:guide id="4" orient="horz" pos="1344" userDrawn="1">
          <p15:clr>
            <a:srgbClr val="A4A3A4"/>
          </p15:clr>
        </p15:guide>
        <p15:guide id="5" pos="720" userDrawn="1">
          <p15:clr>
            <a:srgbClr val="A4A3A4"/>
          </p15:clr>
        </p15:guide>
        <p15:guide id="6" orient="horz" pos="2064" userDrawn="1">
          <p15:clr>
            <a:srgbClr val="A4A3A4"/>
          </p15:clr>
        </p15:guide>
        <p15:guide id="7" orient="horz" pos="3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>
        <p:guide orient="horz" pos="576"/>
        <p:guide orient="horz" pos="936"/>
        <p:guide pos="120"/>
        <p:guide orient="horz" pos="1344"/>
        <p:guide pos="720"/>
        <p:guide orient="horz" pos="2064"/>
        <p:guide orient="horz" pos="3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24CCD-3A1D-48C0-858C-287B988EA96D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6B019-1A20-464A-84F1-CCEB1E84D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33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4BEE-E471-43B2-8125-EC34279EECE4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5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CC4C-122C-40B8-BFBD-D7CED28F2717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26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D2A27-02A3-496E-8BDC-98D6BE3668D9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D655A-5A45-45BA-8D74-92FC6C5A87C9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6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FC91-1B29-44F4-8A63-54A8865354AB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84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BCFC5-E324-4064-BADC-7D290C05770F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24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68006-DF79-461F-AD06-2050ABA360F3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54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46F89-0266-437A-BAFF-E60F0FCE5A7F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04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218AE-53BF-45F0-84C9-A86276B05664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2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1B77-1C2F-46CE-ADA9-79D20E060DFF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97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A0846-D500-4F82-BFD5-76B84097D763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7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2E9C8-6D39-4B71-B6B6-B0157FA88678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7324" y="63460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Slide </a:t>
            </a:r>
            <a:fld id="{A391414D-C470-4783-BC27-835F964CE5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00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5.png"/><Relationship Id="rId4" Type="http://schemas.openxmlformats.org/officeDocument/2006/relationships/image" Target="../media/image7.jpeg"/><Relationship Id="rId9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.jp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.jp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.jp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CC72186-7892-4C1A-9B03-F1CAA923EDCE}"/>
              </a:ext>
            </a:extLst>
          </p:cNvPr>
          <p:cNvSpPr txBox="1">
            <a:spLocks/>
          </p:cNvSpPr>
          <p:nvPr/>
        </p:nvSpPr>
        <p:spPr>
          <a:xfrm>
            <a:off x="375954" y="2733197"/>
            <a:ext cx="4919895" cy="30289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NACA Conference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E18252A4-7ED6-49E4-B26E-A960BCA05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142" y="4325107"/>
            <a:ext cx="2794492" cy="185833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E2ED4AF-4DB7-4729-9DB3-B9241AC7E4EB}"/>
              </a:ext>
            </a:extLst>
          </p:cNvPr>
          <p:cNvSpPr txBox="1">
            <a:spLocks/>
          </p:cNvSpPr>
          <p:nvPr/>
        </p:nvSpPr>
        <p:spPr>
          <a:xfrm>
            <a:off x="375954" y="4985175"/>
            <a:ext cx="4060801" cy="1564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DURHAM CONVENTION CENTER- DURHAM, NC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September 10 – 11, 2024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CFDD5F-90EB-49D4-B87F-FB59A7BE8608}"/>
              </a:ext>
            </a:extLst>
          </p:cNvPr>
          <p:cNvSpPr txBox="1">
            <a:spLocks/>
          </p:cNvSpPr>
          <p:nvPr/>
        </p:nvSpPr>
        <p:spPr>
          <a:xfrm>
            <a:off x="1250438" y="474936"/>
            <a:ext cx="10136037" cy="3346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6200"/>
              </a:lnSpc>
              <a:spcBef>
                <a:spcPct val="0"/>
              </a:spcBef>
              <a:buNone/>
              <a:defRPr lang="en-US" sz="3600" i="0" kern="1200" baseline="0" smtClean="0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Fraud and Its Many Sharp Edges:</a:t>
            </a:r>
            <a:b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Often Not Your Typical Cocktail Party Chatter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E61C13-28B7-48C0-8464-0BBB07AC8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87324" y="6346083"/>
            <a:ext cx="2743200" cy="365125"/>
          </a:xfrm>
        </p:spPr>
        <p:txBody>
          <a:bodyPr/>
          <a:lstStyle/>
          <a:p>
            <a:fld id="{A391414D-C470-4783-BC27-835F964CE5D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42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F13550-74F2-4C43-8C4F-3E1C7AB5B3C3}"/>
              </a:ext>
            </a:extLst>
          </p:cNvPr>
          <p:cNvSpPr/>
          <p:nvPr/>
        </p:nvSpPr>
        <p:spPr>
          <a:xfrm>
            <a:off x="533301" y="2000562"/>
            <a:ext cx="121349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/>
            <a:r>
              <a:rPr lang="en-US" sz="3200" u="sng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Co-Presenters</a:t>
            </a:r>
            <a:r>
              <a:rPr lang="en-US" sz="3200" dirty="0">
                <a:solidFill>
                  <a:schemeClr val="tx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defTabSz="914400"/>
            <a:endParaRPr lang="en-US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/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Travers II, Manager, Internal Audit</a:t>
            </a:r>
          </a:p>
          <a:p>
            <a:pPr lvl="0" defTabSz="914400"/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BXP (formerly Boston Properties)</a:t>
            </a:r>
          </a:p>
          <a:p>
            <a:pPr lvl="0" defTabSz="914400"/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/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Kenneth Brzozowski, Director, Audit &amp; Advisory Services</a:t>
            </a:r>
          </a:p>
          <a:p>
            <a:pPr lvl="0" defTabSz="914400"/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Talson Solutions</a:t>
            </a:r>
          </a:p>
          <a:p>
            <a:pPr lvl="0" defTabSz="914400"/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14A084-695B-4813-9011-0649C23A0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66" y="2813475"/>
            <a:ext cx="1464419" cy="14289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FD74F4-6418-4BA5-9D97-B6756D853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66" y="4357708"/>
            <a:ext cx="1428949" cy="14289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BF985B-4FEF-40FE-AEEC-70720D66BB0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6634" y="449832"/>
            <a:ext cx="1819184" cy="1172464"/>
          </a:xfrm>
          <a:prstGeom prst="rect">
            <a:avLst/>
          </a:prstGeom>
        </p:spPr>
      </p:pic>
      <p:pic>
        <p:nvPicPr>
          <p:cNvPr id="12" name="Picture 11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4F137372-6A5D-413B-86DF-FE547F32F78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97" y="490928"/>
            <a:ext cx="2935647" cy="1279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10DF45B-B585-42B8-B3FF-D38A7DA09A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4C4D8A-653A-4BAF-94F9-6EEF3C2A24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9" name="Picture 8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003C5A89-894F-4233-9A6E-21289F14DB6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2E0852E-51C9-4F2D-97A1-E392CAF9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E85FB1-6950-494B-9A93-FF7B669956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8710" y="601359"/>
            <a:ext cx="1819184" cy="11724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249D0B-C1CA-4732-A5AF-414AF22C1944}"/>
              </a:ext>
            </a:extLst>
          </p:cNvPr>
          <p:cNvSpPr/>
          <p:nvPr/>
        </p:nvSpPr>
        <p:spPr>
          <a:xfrm>
            <a:off x="1253263" y="2615184"/>
            <a:ext cx="880032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Co-Presenters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Edward Travers II, Manager, Internal Audit</a:t>
            </a: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BXP (formerly Boston Properties)</a:t>
            </a: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Kenneth Brzozowski, Director, Audit &amp; Advisory Services</a:t>
            </a: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Talson Solutions</a:t>
            </a:r>
          </a:p>
        </p:txBody>
      </p:sp>
      <p:pic>
        <p:nvPicPr>
          <p:cNvPr id="6" name="Picture 5" descr="A picture containing sky, outdoor, tower&#10;&#10;Description automatically generated">
            <a:extLst>
              <a:ext uri="{FF2B5EF4-FFF2-40B4-BE49-F238E27FC236}">
                <a16:creationId xmlns:a16="http://schemas.microsoft.com/office/drawing/2014/main" id="{4EF52AD7-D5A8-4AD3-B39E-261005B86E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59500"/>
            <a:ext cx="4032581" cy="2148840"/>
          </a:xfrm>
          <a:prstGeom prst="rect">
            <a:avLst/>
          </a:prstGeom>
        </p:spPr>
      </p:pic>
      <p:pic>
        <p:nvPicPr>
          <p:cNvPr id="7" name="Picture 6" descr="A picture containing tree, outdoor, resort, building&#10;&#10;Description automatically generated">
            <a:extLst>
              <a:ext uri="{FF2B5EF4-FFF2-40B4-BE49-F238E27FC236}">
                <a16:creationId xmlns:a16="http://schemas.microsoft.com/office/drawing/2014/main" id="{3C5B1EF1-BEC5-49CA-B045-B8B2EEDCC5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8397" y="2158208"/>
            <a:ext cx="4011398" cy="2148840"/>
          </a:xfrm>
          <a:prstGeom prst="rect">
            <a:avLst/>
          </a:prstGeom>
        </p:spPr>
      </p:pic>
      <p:pic>
        <p:nvPicPr>
          <p:cNvPr id="8" name="Picture 7" descr="A low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DDE7F5AA-A602-47BC-A256-0469731C11B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5611" y="2158209"/>
            <a:ext cx="3946115" cy="2148840"/>
          </a:xfrm>
          <a:prstGeom prst="rect">
            <a:avLst/>
          </a:prstGeom>
        </p:spPr>
      </p:pic>
      <p:pic>
        <p:nvPicPr>
          <p:cNvPr id="9" name="Picture 8" descr="A picture containing water, outdoor, building, bridge&#10;&#10;Description automatically generated">
            <a:extLst>
              <a:ext uri="{FF2B5EF4-FFF2-40B4-BE49-F238E27FC236}">
                <a16:creationId xmlns:a16="http://schemas.microsoft.com/office/drawing/2014/main" id="{96798065-9B28-4275-BA05-D84CEE60C3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26046"/>
            <a:ext cx="4032581" cy="2148840"/>
          </a:xfrm>
          <a:prstGeom prst="rect">
            <a:avLst/>
          </a:prstGeom>
        </p:spPr>
      </p:pic>
      <p:pic>
        <p:nvPicPr>
          <p:cNvPr id="11" name="Picture 10" descr="A city with tall buildings&#10;&#10;Description automatically generated with low confidence">
            <a:extLst>
              <a:ext uri="{FF2B5EF4-FFF2-40B4-BE49-F238E27FC236}">
                <a16:creationId xmlns:a16="http://schemas.microsoft.com/office/drawing/2014/main" id="{39CD4A65-D591-4FC7-8F1F-E950D32BB8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544" y="4423463"/>
            <a:ext cx="4014969" cy="21488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A97A8A-DD3E-467F-9492-7A5453AF593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3476" y="4423463"/>
            <a:ext cx="3968524" cy="21488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237932-4C46-4B32-B75F-A5F6652F35F1}"/>
              </a:ext>
            </a:extLst>
          </p:cNvPr>
          <p:cNvSpPr txBox="1"/>
          <p:nvPr/>
        </p:nvSpPr>
        <p:spPr>
          <a:xfrm>
            <a:off x="8341702" y="2227686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NY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E04171-D708-41EB-A1DA-8BE179DC1C51}"/>
              </a:ext>
            </a:extLst>
          </p:cNvPr>
          <p:cNvSpPr txBox="1"/>
          <p:nvPr/>
        </p:nvSpPr>
        <p:spPr>
          <a:xfrm>
            <a:off x="4154285" y="2222503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CEFFD8-4FC2-4CC2-BF24-672FC1A0A352}"/>
              </a:ext>
            </a:extLst>
          </p:cNvPr>
          <p:cNvSpPr txBox="1"/>
          <p:nvPr/>
        </p:nvSpPr>
        <p:spPr>
          <a:xfrm>
            <a:off x="8321153" y="4478733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D5B435-1447-403A-9CC0-874BA9232067}"/>
              </a:ext>
            </a:extLst>
          </p:cNvPr>
          <p:cNvSpPr txBox="1"/>
          <p:nvPr/>
        </p:nvSpPr>
        <p:spPr>
          <a:xfrm>
            <a:off x="4155031" y="4472011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NY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D8FEA0-5CC6-4D84-80BD-3D7F0FF586BF}"/>
              </a:ext>
            </a:extLst>
          </p:cNvPr>
          <p:cNvSpPr txBox="1"/>
          <p:nvPr/>
        </p:nvSpPr>
        <p:spPr>
          <a:xfrm>
            <a:off x="113413" y="4475869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SF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7A0718-1134-4FD6-98F9-A7E9F5E7F6DC}"/>
              </a:ext>
            </a:extLst>
          </p:cNvPr>
          <p:cNvSpPr txBox="1"/>
          <p:nvPr/>
        </p:nvSpPr>
        <p:spPr>
          <a:xfrm>
            <a:off x="82591" y="2223361"/>
            <a:ext cx="8506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BOS</a:t>
            </a:r>
          </a:p>
        </p:txBody>
      </p:sp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6F2A4C85-FE7D-44D3-8A9D-5ECEF81082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95C1F2-F906-447F-BA9B-1926807DF6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24" name="Picture 23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9E00E660-BD7B-46F3-97FE-6118DE8DD93B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F1469D-277B-4DC8-AD21-C33995397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0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8BD2D27-E4DB-4EA9-BA52-F6A7D443873D}"/>
              </a:ext>
            </a:extLst>
          </p:cNvPr>
          <p:cNvSpPr txBox="1">
            <a:spLocks/>
          </p:cNvSpPr>
          <p:nvPr/>
        </p:nvSpPr>
        <p:spPr>
          <a:xfrm>
            <a:off x="1115646" y="1308793"/>
            <a:ext cx="9242353" cy="57278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chemeClr val="bg1"/>
              </a:buClr>
              <a:buSzPct val="90000"/>
              <a:buFont typeface="+mj-lt"/>
              <a:buAutoNum type="arabicPeriod"/>
              <a:defRPr sz="2400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ts val="1820"/>
              </a:lnSpc>
              <a:spcBef>
                <a:spcPts val="500"/>
              </a:spcBef>
              <a:spcAft>
                <a:spcPts val="300"/>
              </a:spcAft>
              <a:buClr>
                <a:schemeClr val="accent2"/>
              </a:buClr>
              <a:buSzPct val="90000"/>
              <a:buFont typeface="+mj-lt"/>
              <a:buAutoNum type="alphaLcPeriod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20"/>
              </a:lnSpc>
              <a:spcBef>
                <a:spcPts val="500"/>
              </a:spcBef>
              <a:spcAft>
                <a:spcPts val="300"/>
              </a:spcAft>
              <a:buClr>
                <a:schemeClr val="accent2"/>
              </a:buClr>
              <a:buSzPct val="90000"/>
              <a:buFont typeface="Courier New" panose="02070309020205020404" pitchFamily="49" charset="0"/>
              <a:buChar char="o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2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2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Defining what Fraud is and what it isn’t</a:t>
            </a: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Figuring out what you are protecting when mitigating fraud</a:t>
            </a: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How do you protect yourself from fraud?</a:t>
            </a: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What are some case studies on what BXP does to mitigate our risk</a:t>
            </a:r>
          </a:p>
          <a:p>
            <a:pPr marL="0" marR="0" lvl="0" indent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20"/>
              </a:lnSpc>
              <a:spcBef>
                <a:spcPts val="1000"/>
              </a:spcBef>
              <a:spcAft>
                <a:spcPts val="300"/>
              </a:spcAft>
              <a:buClr>
                <a:srgbClr val="FFFFFF"/>
              </a:buClr>
              <a:buSzPct val="90000"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</a:rPr>
              <a:t>5.   Fraud Data: 2024 REIT Audit Directors Conference Summary Slides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1350F76-43CD-40A4-8F8F-8CE99CDDDA75}"/>
              </a:ext>
            </a:extLst>
          </p:cNvPr>
          <p:cNvSpPr txBox="1">
            <a:spLocks/>
          </p:cNvSpPr>
          <p:nvPr/>
        </p:nvSpPr>
        <p:spPr>
          <a:xfrm>
            <a:off x="507819" y="487953"/>
            <a:ext cx="7475199" cy="5029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accent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32A7D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Objective of this Presentation: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84B17F41-F0C3-424F-9277-97A46FE2B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EC93BA-1FE1-4060-BF3A-7E648D8D7F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8" name="Picture 7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CB97A896-A526-4F1E-B05E-366ED5675D3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5C459-926F-4F9E-926C-3B5B9D6CA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862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6265E5-229B-4779-9D58-A56D6DC555A4}"/>
              </a:ext>
            </a:extLst>
          </p:cNvPr>
          <p:cNvSpPr txBox="1">
            <a:spLocks/>
          </p:cNvSpPr>
          <p:nvPr/>
        </p:nvSpPr>
        <p:spPr>
          <a:xfrm>
            <a:off x="300819" y="1802603"/>
            <a:ext cx="11659856" cy="341667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ts val="62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Let’s Define Fraud.</a:t>
            </a:r>
            <a:b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What is it?  </a:t>
            </a:r>
            <a:b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What is it Not?  </a:t>
            </a:r>
            <a:b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Where does it come from?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F229ADF5-4BA5-4CA8-AEB2-0EF252C5D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457526-97AD-4C00-AD67-23B97F8AC7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6" name="Picture 5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69CC9ED7-1A3A-4089-B661-71F2801A354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E2254E-4F98-4D72-ABF9-BB9F94D2D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19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108E2B1-B822-49F7-8D9C-FC47A0B2E572}"/>
              </a:ext>
            </a:extLst>
          </p:cNvPr>
          <p:cNvSpPr txBox="1">
            <a:spLocks/>
          </p:cNvSpPr>
          <p:nvPr/>
        </p:nvSpPr>
        <p:spPr>
          <a:xfrm>
            <a:off x="489474" y="805614"/>
            <a:ext cx="10515600" cy="5029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definition of Fraud?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D818DE-2EAD-4BB0-9D20-C4C993325EE5}"/>
              </a:ext>
            </a:extLst>
          </p:cNvPr>
          <p:cNvSpPr txBox="1"/>
          <p:nvPr/>
        </p:nvSpPr>
        <p:spPr>
          <a:xfrm>
            <a:off x="1051389" y="1479010"/>
            <a:ext cx="10027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Wrongful and criminal deception intended to result in financial or personal gain</a:t>
            </a: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121C75-C5F1-49AC-AD9B-D6E38AB01341}"/>
              </a:ext>
            </a:extLst>
          </p:cNvPr>
          <p:cNvSpPr txBox="1">
            <a:spLocks/>
          </p:cNvSpPr>
          <p:nvPr/>
        </p:nvSpPr>
        <p:spPr>
          <a:xfrm>
            <a:off x="499748" y="2424828"/>
            <a:ext cx="10515600" cy="5029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that different than Theft?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09B15-6E22-4D3C-AF3F-30647389EF26}"/>
              </a:ext>
            </a:extLst>
          </p:cNvPr>
          <p:cNvSpPr txBox="1"/>
          <p:nvPr/>
        </p:nvSpPr>
        <p:spPr>
          <a:xfrm>
            <a:off x="1051389" y="3291143"/>
            <a:ext cx="10027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act of stealing.  The felonious taking and removing of personal property.</a:t>
            </a:r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85FFE9-7335-4EA0-9A2D-D5D92194F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614" y="378614"/>
            <a:ext cx="1342717" cy="10215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F7A74D-67D2-4FED-A7BB-E0C0CB9E3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802" y="2119011"/>
            <a:ext cx="1144894" cy="12064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8627B6-E11A-4033-B32F-5C1B393B5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106" y="4302011"/>
            <a:ext cx="1134415" cy="18482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E1FE70-6DC3-43F5-B556-968C0EEED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8345" y="4302011"/>
            <a:ext cx="4283834" cy="1848267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A6B166B0-2D11-4AD1-B37F-6B90C64A3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3A67B6-6D11-4A30-95F2-2208D7262C0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5" name="Picture 14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37A255D1-F871-4AC5-92DA-F72B595CFA05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ECA0C-D3C4-4E60-AC8D-5FBA6DB4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02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3EC0AA-BB8A-4DA6-BB0B-A999EFD43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74" y="1421096"/>
            <a:ext cx="6949175" cy="49249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944675-D9B4-4C46-B3D0-91985CE93268}"/>
              </a:ext>
            </a:extLst>
          </p:cNvPr>
          <p:cNvSpPr txBox="1"/>
          <p:nvPr/>
        </p:nvSpPr>
        <p:spPr>
          <a:xfrm>
            <a:off x="522004" y="264908"/>
            <a:ext cx="99576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that we know the difference between Fraud and Theft, what do you need to call it Fraud?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58C0C65-D454-47A1-83BA-86A9ED37E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BC6494-2DCD-40C7-9B26-EB368318B9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8" name="Picture 7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7016A02A-52E7-4670-988B-253613A114B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80873B-B000-4F08-B86E-CC671D74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23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43A9A9-4E8B-4580-9683-95CBD87EC36F}"/>
              </a:ext>
            </a:extLst>
          </p:cNvPr>
          <p:cNvSpPr txBox="1">
            <a:spLocks/>
          </p:cNvSpPr>
          <p:nvPr/>
        </p:nvSpPr>
        <p:spPr>
          <a:xfrm>
            <a:off x="510479" y="312770"/>
            <a:ext cx="11389653" cy="5637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How does Fraud Happen?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3B2605C-DFAA-47B2-B649-AC963715C19F}"/>
              </a:ext>
            </a:extLst>
          </p:cNvPr>
          <p:cNvSpPr txBox="1">
            <a:spLocks/>
          </p:cNvSpPr>
          <p:nvPr/>
        </p:nvSpPr>
        <p:spPr>
          <a:xfrm>
            <a:off x="770649" y="1061312"/>
            <a:ext cx="8784317" cy="13428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12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baseline="0">
                <a:solidFill>
                  <a:schemeClr val="bg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While we were sleeping?!  Not just literally but most important figuratively!!!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1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1910A9-FF62-4486-AD4C-2CB99BCF3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896" y="1235970"/>
            <a:ext cx="1524314" cy="1416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328C51-DFA4-4BAF-8369-933D6C8A0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799" y="3621040"/>
            <a:ext cx="5248260" cy="17018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5EF3F1-8DE2-4AF5-A26D-06EAF85B7EA1}"/>
              </a:ext>
            </a:extLst>
          </p:cNvPr>
          <p:cNvSpPr txBox="1"/>
          <p:nvPr/>
        </p:nvSpPr>
        <p:spPr>
          <a:xfrm>
            <a:off x="1438382" y="2773921"/>
            <a:ext cx="319723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3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</a:p>
          <a:p>
            <a:pPr defTabSz="914400"/>
            <a:endParaRPr lang="en-US" sz="2000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Controls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None at all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Enforced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Monitored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Effective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Segregation of Duties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Much Trust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Poor “Tone at the Top”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EE1439-EC92-4C93-96FF-064BABD194D0}"/>
              </a:ext>
            </a:extLst>
          </p:cNvPr>
          <p:cNvSpPr txBox="1"/>
          <p:nvPr/>
        </p:nvSpPr>
        <p:spPr>
          <a:xfrm>
            <a:off x="6524090" y="4280517"/>
            <a:ext cx="347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dirty="0">
                <a:solidFill>
                  <a:srgbClr val="FFFFFF"/>
                </a:solidFill>
                <a:latin typeface="Arial" panose="020B0604020202020204"/>
              </a:rPr>
              <a:t>Do you remember this???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12CD81B-D8D8-43ED-8611-FB36D1466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C2E4AE-7ACF-4161-80A5-CF52A3039C0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2" name="Picture 11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2C7A7BBB-49B7-41C8-B1FB-6955B65D8F3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005F1B5-99AE-4D32-9CF0-242BD7CDE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640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D7FD3A-27FF-48ED-8E27-D6FF8A23EC88}"/>
              </a:ext>
            </a:extLst>
          </p:cNvPr>
          <p:cNvSpPr txBox="1">
            <a:spLocks/>
          </p:cNvSpPr>
          <p:nvPr/>
        </p:nvSpPr>
        <p:spPr>
          <a:xfrm>
            <a:off x="520756" y="312770"/>
            <a:ext cx="11389653" cy="5637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How does Fraud Happen?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AB26309-4AE2-4870-9581-A1EB3BC3AF16}"/>
              </a:ext>
            </a:extLst>
          </p:cNvPr>
          <p:cNvSpPr txBox="1">
            <a:spLocks/>
          </p:cNvSpPr>
          <p:nvPr/>
        </p:nvSpPr>
        <p:spPr>
          <a:xfrm>
            <a:off x="760375" y="1051038"/>
            <a:ext cx="8784317" cy="13428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12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baseline="0">
                <a:solidFill>
                  <a:schemeClr val="bg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we are not listening to our employees, peers, industry chatter, anyone in your company?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1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E755E9-DCFF-46FF-B73C-F32AFEA64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586" y="1214158"/>
            <a:ext cx="1419463" cy="13960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461C5C-3A09-459A-B7B1-E5E17763AAFA}"/>
              </a:ext>
            </a:extLst>
          </p:cNvPr>
          <p:cNvSpPr txBox="1"/>
          <p:nvPr/>
        </p:nvSpPr>
        <p:spPr>
          <a:xfrm>
            <a:off x="1478545" y="2835667"/>
            <a:ext cx="319723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Rationalization</a:t>
            </a:r>
          </a:p>
          <a:p>
            <a:pPr defTabSz="914400"/>
            <a:endParaRPr lang="en-US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don’t get paid what I’m worth”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“Everyone else is doing it”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they don’t know I’m doing it, they deserve to loose the money”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 intended to pay it back”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“Nobody will miss the money”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2D6DA8-3DDC-4CDC-BFDA-F9DE862B3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187" y="3621040"/>
            <a:ext cx="5248260" cy="17018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70586F-2525-4DDA-8285-5FBCCB89D775}"/>
              </a:ext>
            </a:extLst>
          </p:cNvPr>
          <p:cNvSpPr txBox="1"/>
          <p:nvPr/>
        </p:nvSpPr>
        <p:spPr>
          <a:xfrm>
            <a:off x="6524090" y="4280517"/>
            <a:ext cx="347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dirty="0">
                <a:solidFill>
                  <a:srgbClr val="FFFFFF"/>
                </a:solidFill>
                <a:latin typeface="Arial" panose="020B0604020202020204"/>
              </a:rPr>
              <a:t>Do you remember this???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5CAEC9B-AA07-4D64-86F5-B944218E5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EC2AFC-87B3-4307-B0CC-2D790EE8C79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2" name="Picture 11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41886881-43B3-424C-9DB3-DB7C2B921C1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2AD9233-47D4-4A66-96DA-2A8308FAF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3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943D7A3-CBAC-4238-968A-8A42E07AE161}"/>
              </a:ext>
            </a:extLst>
          </p:cNvPr>
          <p:cNvSpPr txBox="1">
            <a:spLocks/>
          </p:cNvSpPr>
          <p:nvPr/>
        </p:nvSpPr>
        <p:spPr>
          <a:xfrm>
            <a:off x="520753" y="312770"/>
            <a:ext cx="11389653" cy="5637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How does Fraud Happen?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29CAEC9F-3F4F-432E-A851-72BBC6292D58}"/>
              </a:ext>
            </a:extLst>
          </p:cNvPr>
          <p:cNvSpPr txBox="1">
            <a:spLocks/>
          </p:cNvSpPr>
          <p:nvPr/>
        </p:nvSpPr>
        <p:spPr>
          <a:xfrm>
            <a:off x="760375" y="1051038"/>
            <a:ext cx="8784317" cy="134284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12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baseline="0">
                <a:solidFill>
                  <a:schemeClr val="bg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we are not observing behavior.  Watching how individuals act, react, discuss how the see things, etc…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1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2DF711-0E3C-49BD-BBD2-4C47EA42E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094" y="1277923"/>
            <a:ext cx="1511378" cy="1301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C681D0-7BB4-4D39-9C6C-E7845D7E9ABC}"/>
              </a:ext>
            </a:extLst>
          </p:cNvPr>
          <p:cNvSpPr txBox="1"/>
          <p:nvPr/>
        </p:nvSpPr>
        <p:spPr>
          <a:xfrm>
            <a:off x="387191" y="2835565"/>
            <a:ext cx="393822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 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(pressure)</a:t>
            </a:r>
            <a:endParaRPr lang="en-US" sz="2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buFont typeface="Arial" panose="020B0604020202020204" pitchFamily="34" charset="0"/>
              <a:buNone/>
            </a:pPr>
            <a:endParaRPr lang="en-US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buFont typeface="Arial" panose="020B0604020202020204" pitchFamily="34" charset="0"/>
              <a:buNone/>
            </a:pPr>
            <a:r>
              <a:rPr lang="en-US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n-US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914400">
              <a:buFont typeface="Arial" panose="020B0604020202020204" pitchFamily="34" charset="0"/>
              <a:buNone/>
            </a:pPr>
            <a:r>
              <a:rPr lang="en-US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Debt</a:t>
            </a: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Greed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Lifestyle Needs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 Pressures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Illicit Activities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Vices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Gambling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Drugs</a:t>
            </a:r>
            <a:endParaRPr lang="en-US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EAB337-2EEA-449F-873E-D0E56CCEA000}"/>
              </a:ext>
            </a:extLst>
          </p:cNvPr>
          <p:cNvSpPr txBox="1"/>
          <p:nvPr/>
        </p:nvSpPr>
        <p:spPr>
          <a:xfrm>
            <a:off x="3362797" y="3497495"/>
            <a:ext cx="2654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 to perform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 Much Work</a:t>
            </a:r>
            <a:r>
              <a:rPr lang="en-US" sz="2000" dirty="0">
                <a:solidFill>
                  <a:srgbClr val="001A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B8396C-F54A-4CD5-9CD1-AD2817BCA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157" y="3680642"/>
            <a:ext cx="5248260" cy="17018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2A75D8-B468-4E15-9EA2-C4AB616BA0ED}"/>
              </a:ext>
            </a:extLst>
          </p:cNvPr>
          <p:cNvSpPr txBox="1"/>
          <p:nvPr/>
        </p:nvSpPr>
        <p:spPr>
          <a:xfrm>
            <a:off x="7528331" y="4297259"/>
            <a:ext cx="3474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dirty="0">
                <a:solidFill>
                  <a:srgbClr val="FFFFFF"/>
                </a:solidFill>
                <a:latin typeface="Arial" panose="020B0604020202020204"/>
              </a:rPr>
              <a:t>Do you remember this???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7DA633D4-3DAF-4DC5-99D2-65C5C1EAD8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5A0973-EC06-4A36-8E13-1BEE922C5B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3" name="Picture 12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33DC2312-2C71-4DCE-9E6B-BF58F095562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A16A34DF-BADA-4FAE-8737-1F06ECD11D1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399" y="63978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7C7DA69-FE3B-412C-99E2-66A8D2874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62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BBF15-D9CC-4C55-BD8A-7C752623BAE4}"/>
              </a:ext>
            </a:extLst>
          </p:cNvPr>
          <p:cNvSpPr txBox="1">
            <a:spLocks/>
          </p:cNvSpPr>
          <p:nvPr/>
        </p:nvSpPr>
        <p:spPr>
          <a:xfrm>
            <a:off x="510479" y="312770"/>
            <a:ext cx="11389653" cy="5637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How do I mitigate this?  How to I prevent this?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01C7326-F3BF-4C9C-8E2B-C4AA6CCA3D40}"/>
              </a:ext>
            </a:extLst>
          </p:cNvPr>
          <p:cNvSpPr txBox="1">
            <a:spLocks/>
          </p:cNvSpPr>
          <p:nvPr/>
        </p:nvSpPr>
        <p:spPr>
          <a:xfrm>
            <a:off x="3542045" y="1181950"/>
            <a:ext cx="3986286" cy="12393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12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baseline="0">
                <a:solidFill>
                  <a:schemeClr val="bg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you have no controls.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we are not listening.</a:t>
            </a: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When are not watching.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1A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12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1A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E062C6-E0CF-4149-B26F-9D9B7C105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613" y="3219627"/>
            <a:ext cx="1549479" cy="25133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2843DE-5634-45B9-8B7C-CBC5D247A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484" y="3219626"/>
            <a:ext cx="1573458" cy="23769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691B4E-3403-43AC-96D7-A5A799D69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334" y="3377119"/>
            <a:ext cx="2914800" cy="223531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448AB2-6BCC-4886-9F7C-FFCF9B43552B}"/>
              </a:ext>
            </a:extLst>
          </p:cNvPr>
          <p:cNvCxnSpPr/>
          <p:nvPr/>
        </p:nvCxnSpPr>
        <p:spPr>
          <a:xfrm flipH="1">
            <a:off x="2251753" y="1436670"/>
            <a:ext cx="1352764" cy="1240522"/>
          </a:xfrm>
          <a:prstGeom prst="straightConnector1">
            <a:avLst/>
          </a:prstGeom>
          <a:noFill/>
          <a:ln w="73025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78F5A9A-06E6-470C-8D2A-31AFD673010B}"/>
              </a:ext>
            </a:extLst>
          </p:cNvPr>
          <p:cNvCxnSpPr>
            <a:cxnSpLocks/>
          </p:cNvCxnSpPr>
          <p:nvPr/>
        </p:nvCxnSpPr>
        <p:spPr>
          <a:xfrm flipH="1">
            <a:off x="6467328" y="1904531"/>
            <a:ext cx="542392" cy="1753069"/>
          </a:xfrm>
          <a:prstGeom prst="straightConnector1">
            <a:avLst/>
          </a:prstGeom>
          <a:noFill/>
          <a:ln w="73025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8BBAA03-2CE7-4FB7-A00E-0425A7127B57}"/>
              </a:ext>
            </a:extLst>
          </p:cNvPr>
          <p:cNvCxnSpPr>
            <a:cxnSpLocks/>
          </p:cNvCxnSpPr>
          <p:nvPr/>
        </p:nvCxnSpPr>
        <p:spPr>
          <a:xfrm>
            <a:off x="7162120" y="2214662"/>
            <a:ext cx="1114111" cy="869223"/>
          </a:xfrm>
          <a:prstGeom prst="straightConnector1">
            <a:avLst/>
          </a:prstGeom>
          <a:noFill/>
          <a:ln w="73025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B915F62-1CB4-489B-B39C-B5E268B3A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0C9292-BBF3-47DE-AEE5-3910F36CFD4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2" name="Picture 11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EC8ACB58-527B-403D-9886-45CF359C4B2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31A57F2-F13C-4111-8317-CB7D50318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165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8E76B2-4711-4857-A23F-BCD0917C7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335" y="996221"/>
            <a:ext cx="1549479" cy="2513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8915F8-0806-42A5-BBF8-C4E0B342E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409" y="996220"/>
            <a:ext cx="1573458" cy="2513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E1AE16-0F3A-4C14-A4A8-63C419118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740" y="996221"/>
            <a:ext cx="2675039" cy="2513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CF45C1-0780-4680-8CCB-CE1874C0F993}"/>
              </a:ext>
            </a:extLst>
          </p:cNvPr>
          <p:cNvSpPr txBox="1"/>
          <p:nvPr/>
        </p:nvSpPr>
        <p:spPr>
          <a:xfrm>
            <a:off x="1338781" y="637163"/>
            <a:ext cx="1436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2D6CA6-007D-4FF2-9CC1-04FBE2EBA75B}"/>
              </a:ext>
            </a:extLst>
          </p:cNvPr>
          <p:cNvSpPr txBox="1"/>
          <p:nvPr/>
        </p:nvSpPr>
        <p:spPr>
          <a:xfrm>
            <a:off x="5245919" y="626889"/>
            <a:ext cx="105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7CCCE8-3EA6-4F19-A135-44BAC43764FA}"/>
              </a:ext>
            </a:extLst>
          </p:cNvPr>
          <p:cNvSpPr txBox="1"/>
          <p:nvPr/>
        </p:nvSpPr>
        <p:spPr>
          <a:xfrm>
            <a:off x="8849364" y="631848"/>
            <a:ext cx="1321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4B75E3-0B4A-4B4E-8B55-3530DFD13AB5}"/>
              </a:ext>
            </a:extLst>
          </p:cNvPr>
          <p:cNvSpPr txBox="1"/>
          <p:nvPr/>
        </p:nvSpPr>
        <p:spPr>
          <a:xfrm>
            <a:off x="503430" y="3851002"/>
            <a:ext cx="37176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u="sng" dirty="0">
                <a:solidFill>
                  <a:srgbClr val="FFFFFF"/>
                </a:solidFill>
                <a:latin typeface="Arial" panose="020B0604020202020204"/>
              </a:rPr>
              <a:t>Management Standing Watch: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Meet with supervisors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Ask questions 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Get true, full, complete answers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Understand answers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Make your presence known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Let them trust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CA955C-B542-4BA0-9550-620C0E8BA4CF}"/>
              </a:ext>
            </a:extLst>
          </p:cNvPr>
          <p:cNvSpPr txBox="1"/>
          <p:nvPr/>
        </p:nvSpPr>
        <p:spPr>
          <a:xfrm>
            <a:off x="4180018" y="3853095"/>
            <a:ext cx="40639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u="sng" dirty="0">
                <a:solidFill>
                  <a:srgbClr val="FFFFFF"/>
                </a:solidFill>
                <a:latin typeface="Arial" panose="020B0604020202020204"/>
              </a:rPr>
              <a:t>Listen to Employees: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How do them respond open</a:t>
            </a:r>
          </a:p>
          <a:p>
            <a:pPr defTabSz="91440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     topics and things outside work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What are their interest (if shared)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 Are they generally happy?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Are they generally not happy?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Do they share their spend interest?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C50759-6E7C-46EF-9F50-A76B6A627363}"/>
              </a:ext>
            </a:extLst>
          </p:cNvPr>
          <p:cNvSpPr txBox="1"/>
          <p:nvPr/>
        </p:nvSpPr>
        <p:spPr>
          <a:xfrm>
            <a:off x="8112822" y="3853095"/>
            <a:ext cx="31887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u="sng" dirty="0">
                <a:solidFill>
                  <a:srgbClr val="FFFFFF"/>
                </a:solidFill>
                <a:latin typeface="Arial" panose="020B0604020202020204"/>
              </a:rPr>
              <a:t>Publications, News, Peers: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Industry publications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Newspapers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Television news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Peer companies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Industry chatter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A lunch with others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8FF7171-3450-4C27-B2B0-D8445A9CC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795403-1315-46C7-86CD-F448C2574E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4" name="Picture 13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6572D193-A304-4D99-A9A1-058208557C1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2A0069A-F24A-4497-8BCB-A3DFF72F9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998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D78E-9A63-4C44-929F-495FE6CFE1E1}"/>
              </a:ext>
            </a:extLst>
          </p:cNvPr>
          <p:cNvSpPr txBox="1">
            <a:spLocks/>
          </p:cNvSpPr>
          <p:nvPr/>
        </p:nvSpPr>
        <p:spPr>
          <a:xfrm>
            <a:off x="518294" y="316351"/>
            <a:ext cx="10515600" cy="5029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What are you protecting by mitigating fraud?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4C11DC-AEA4-4FA5-9BE6-1E02746F4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697" y="1502995"/>
            <a:ext cx="2228517" cy="39219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21A2E4-9497-4FDB-A4D6-834CD855A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548" y="1497010"/>
            <a:ext cx="2228517" cy="39219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8F91B4-8E9E-46AB-AFFD-0FBC055EC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3842" y="1485900"/>
            <a:ext cx="2228517" cy="39279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8DC0F4-30AF-49D2-A3D6-67C780E37494}"/>
              </a:ext>
            </a:extLst>
          </p:cNvPr>
          <p:cNvSpPr txBox="1"/>
          <p:nvPr/>
        </p:nvSpPr>
        <p:spPr>
          <a:xfrm>
            <a:off x="906696" y="683846"/>
            <a:ext cx="2228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300C58-4744-45CA-9409-62568E63525D}"/>
              </a:ext>
            </a:extLst>
          </p:cNvPr>
          <p:cNvSpPr txBox="1"/>
          <p:nvPr/>
        </p:nvSpPr>
        <p:spPr>
          <a:xfrm>
            <a:off x="4985547" y="706315"/>
            <a:ext cx="2228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78C2D-8634-47F3-8ECB-1FD275D93012}"/>
              </a:ext>
            </a:extLst>
          </p:cNvPr>
          <p:cNvSpPr txBox="1"/>
          <p:nvPr/>
        </p:nvSpPr>
        <p:spPr>
          <a:xfrm>
            <a:off x="9043841" y="704846"/>
            <a:ext cx="2228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A48124A-AE69-49DB-8B88-D6AAB917A3E6}"/>
              </a:ext>
            </a:extLst>
          </p:cNvPr>
          <p:cNvSpPr txBox="1">
            <a:spLocks/>
          </p:cNvSpPr>
          <p:nvPr/>
        </p:nvSpPr>
        <p:spPr>
          <a:xfrm>
            <a:off x="906697" y="5668987"/>
            <a:ext cx="2228517" cy="50297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EMPLOYEES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25EED47B-B09D-485B-8295-3167C7AAD30D}"/>
              </a:ext>
            </a:extLst>
          </p:cNvPr>
          <p:cNvSpPr txBox="1">
            <a:spLocks/>
          </p:cNvSpPr>
          <p:nvPr/>
        </p:nvSpPr>
        <p:spPr>
          <a:xfrm>
            <a:off x="4263775" y="5638165"/>
            <a:ext cx="3659438" cy="5242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YOUR NAME / REPUTATION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6DC4AE8B-BD82-40AF-AE05-8B90ABE3D433}"/>
              </a:ext>
            </a:extLst>
          </p:cNvPr>
          <p:cNvSpPr txBox="1">
            <a:spLocks/>
          </p:cNvSpPr>
          <p:nvPr/>
        </p:nvSpPr>
        <p:spPr>
          <a:xfrm>
            <a:off x="9051774" y="5647714"/>
            <a:ext cx="2220586" cy="52425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ASSETS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87BBB7D1-25C3-436E-B9B4-239CA8E8B7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A56FE8-C41A-4889-9FD3-35D0640C9D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5" name="Picture 14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3AB5B7ED-9659-4FE4-86BC-E6957CC40F03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EA9D5EB-1778-426A-A4C8-92C6207F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5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E21D1B-FE1A-4626-A2D5-A88D21F92D9D}"/>
              </a:ext>
            </a:extLst>
          </p:cNvPr>
          <p:cNvSpPr txBox="1"/>
          <p:nvPr/>
        </p:nvSpPr>
        <p:spPr>
          <a:xfrm>
            <a:off x="850163" y="1169958"/>
            <a:ext cx="47848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8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+ 2 + 3 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012BB-7616-47CC-8D17-731B30C50F88}"/>
              </a:ext>
            </a:extLst>
          </p:cNvPr>
          <p:cNvSpPr txBox="1"/>
          <p:nvPr/>
        </p:nvSpPr>
        <p:spPr>
          <a:xfrm>
            <a:off x="6955798" y="1138736"/>
            <a:ext cx="47151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Protection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3DE1C-F858-480B-B429-4C4E2EC62A32}"/>
              </a:ext>
            </a:extLst>
          </p:cNvPr>
          <p:cNvSpPr txBox="1"/>
          <p:nvPr/>
        </p:nvSpPr>
        <p:spPr>
          <a:xfrm>
            <a:off x="5963597" y="900653"/>
            <a:ext cx="92204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1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25CB6-69DD-4C3B-B0AE-0CACEE3864F4}"/>
              </a:ext>
            </a:extLst>
          </p:cNvPr>
          <p:cNvSpPr txBox="1"/>
          <p:nvPr/>
        </p:nvSpPr>
        <p:spPr>
          <a:xfrm>
            <a:off x="2546136" y="2855110"/>
            <a:ext cx="654217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Stolen Money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Future Business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Law Suites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Employees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Cost of Doing Business 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Higher Rates (bank, insurance, etc.)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606839E5-BCB9-4829-AF41-ADCEAB99E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B6FCDF-FCC3-41B7-B249-7264D1BACC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8" name="Picture 7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EAB6F16C-B081-4948-ADDE-079315FD363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3D8CC27-7FC6-4022-A70B-C3273B22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10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5515E-074F-474D-BB40-87792A249B07}"/>
              </a:ext>
            </a:extLst>
          </p:cNvPr>
          <p:cNvSpPr txBox="1"/>
          <p:nvPr/>
        </p:nvSpPr>
        <p:spPr>
          <a:xfrm>
            <a:off x="514443" y="304124"/>
            <a:ext cx="9249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does the largest REIT in the US do to mitigate fraud: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A5716-1D8F-4A02-9E1A-2B9272601629}"/>
              </a:ext>
            </a:extLst>
          </p:cNvPr>
          <p:cNvSpPr txBox="1"/>
          <p:nvPr/>
        </p:nvSpPr>
        <p:spPr>
          <a:xfrm>
            <a:off x="1335641" y="1018308"/>
            <a:ext cx="814740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 built on policies and procedures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 Down Management Style of everyone is equal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Companywide built on One-Team mentality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 Annual Fraud Risk Assessment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 an Annual Fraud Schemes and Scenario Report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Controls annually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 team members that are company non-conforming 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Intelligence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 on Street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Emotional Intelligence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 with more colors &amp; not just black and white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Judgement vs. what you know vs. what you don’t know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 feeling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Validating facts vs. Hearsay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DBD300BC-4274-4A35-9DC5-6E749A6F9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ED05BC-AC08-4F17-B94C-BA81680E24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6" name="Picture 5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B89105F6-1B6E-4842-8C33-4583DBBD30F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90EB8D-55EC-4CC1-9E25-2D786DA67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6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1385F5-AE8A-4954-AB0D-178444FEB9C2}"/>
              </a:ext>
            </a:extLst>
          </p:cNvPr>
          <p:cNvSpPr txBox="1"/>
          <p:nvPr/>
        </p:nvSpPr>
        <p:spPr>
          <a:xfrm>
            <a:off x="1179013" y="564256"/>
            <a:ext cx="98339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6000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Additional Fraud Data</a:t>
            </a:r>
            <a:endParaRPr lang="en-US" sz="2800" b="1" u="sng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326465-08B1-405A-A9C7-24C4A7CB8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53" y="2055927"/>
            <a:ext cx="5953956" cy="2896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278216-5D9B-4838-A935-BFDACD178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344" y="5588487"/>
            <a:ext cx="3753374" cy="362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896B38-3888-4E7D-8CF0-E8E0A6EB3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94" y="6180730"/>
            <a:ext cx="11021760" cy="30004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E4CD4B0-2DCC-436E-94E6-EFFE2AF2E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1EAE78-13F1-477E-8072-60FC9F7A9EF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9" name="Picture 8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80070A26-B86E-44B3-B7E0-2462B6625D7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1660BD-274C-4DB5-9969-9E13A690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95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0AEBD9-7B02-467E-9D9D-7E63EAA4C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4047"/>
            <a:ext cx="12192000" cy="56257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E6B859-5115-491A-A2A7-51AF513E14FA}"/>
              </a:ext>
            </a:extLst>
          </p:cNvPr>
          <p:cNvSpPr txBox="1"/>
          <p:nvPr/>
        </p:nvSpPr>
        <p:spPr>
          <a:xfrm>
            <a:off x="3967388" y="41688"/>
            <a:ext cx="4262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Fraud Tree Categories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FCEE364-50F0-4E8E-94FB-B4C25D05C474}"/>
              </a:ext>
            </a:extLst>
          </p:cNvPr>
          <p:cNvSpPr/>
          <p:nvPr/>
        </p:nvSpPr>
        <p:spPr>
          <a:xfrm>
            <a:off x="6965880" y="2604079"/>
            <a:ext cx="1633590" cy="6477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2E33EF1-24BC-40EF-ABD0-FFE478CEF9CC}"/>
              </a:ext>
            </a:extLst>
          </p:cNvPr>
          <p:cNvSpPr/>
          <p:nvPr/>
        </p:nvSpPr>
        <p:spPr>
          <a:xfrm>
            <a:off x="1868185" y="3491457"/>
            <a:ext cx="1633590" cy="6477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753D1AF-7AC3-4379-80AC-214CD0223529}"/>
              </a:ext>
            </a:extLst>
          </p:cNvPr>
          <p:cNvSpPr/>
          <p:nvPr/>
        </p:nvSpPr>
        <p:spPr>
          <a:xfrm>
            <a:off x="1364740" y="1780428"/>
            <a:ext cx="1633590" cy="6477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D3F1FBCF-7B11-4DBB-8980-98328C6E1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0B3173-D395-4F39-9B59-74533B2ECE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10" name="Picture 9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9BFD688C-AD45-4A4D-964D-B53E098E86F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659BB45-78A5-4707-AE87-BC7B3CBE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03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8A5B577-A203-4070-A9EE-56944F973DA1}"/>
              </a:ext>
            </a:extLst>
          </p:cNvPr>
          <p:cNvSpPr/>
          <p:nvPr/>
        </p:nvSpPr>
        <p:spPr>
          <a:xfrm>
            <a:off x="3120934" y="45454"/>
            <a:ext cx="5956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Losses by Fraud Tree Category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519AAB-612A-4BB0-9462-4FFF44BEC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75" y="924674"/>
            <a:ext cx="10993349" cy="4958103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5EAE0D5-06DB-491E-B5B7-9A513B0AC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321F72-E9FC-4AC7-B5C4-17DD09BD1D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E6E795D3-B813-4656-A513-D77836249BA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88913-C4CE-4E57-AAC2-F45F4CCC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83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B654BB-DD1D-4F76-8DF1-641F97FBD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0" y="924674"/>
            <a:ext cx="11973339" cy="54748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208696-F48B-4283-8D7E-1A40D6043A3B}"/>
              </a:ext>
            </a:extLst>
          </p:cNvPr>
          <p:cNvSpPr/>
          <p:nvPr/>
        </p:nvSpPr>
        <p:spPr>
          <a:xfrm>
            <a:off x="1639886" y="50417"/>
            <a:ext cx="8911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Median Loss by Industry (in (US$) Thousands)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56857C4A-8753-411D-B4E5-7D48590A8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C9F196-2F53-4362-9934-04AA2434A5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6" name="Picture 5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F2620738-344B-4365-97FE-F64DFC8EE5F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08AEFF-2FDE-4FDA-9198-72D55D76E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690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EBD8A-ECA6-463B-9453-2E53EDAEB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25" y="923252"/>
            <a:ext cx="11601949" cy="55557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966B02-3362-4DC1-BC73-BF1676E71046}"/>
              </a:ext>
            </a:extLst>
          </p:cNvPr>
          <p:cNvSpPr/>
          <p:nvPr/>
        </p:nvSpPr>
        <p:spPr>
          <a:xfrm>
            <a:off x="3915539" y="50254"/>
            <a:ext cx="4359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Perpetrator’s Role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73C21796-172E-4BEC-8CAB-EB48F1908C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883AD6-51D8-448F-959A-F8234A5F14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B1E58CAE-241A-4961-8450-2AC2995C3C8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93ACBB-4638-4E9B-AEF4-88C3AAAE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32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A3D33C-96F2-4751-A56F-A11AE6E6A0B9}"/>
              </a:ext>
            </a:extLst>
          </p:cNvPr>
          <p:cNvSpPr/>
          <p:nvPr/>
        </p:nvSpPr>
        <p:spPr>
          <a:xfrm>
            <a:off x="1705414" y="57744"/>
            <a:ext cx="8789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Behavioral Red Flags Displayed by Fraudsters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8179A-D11B-4CF9-B0F8-F330A1AB2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0" y="921248"/>
            <a:ext cx="11748532" cy="5524666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BA096FA-3CA0-422F-B4F4-B2E6F9AD7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23BA7A-D3FD-4E21-8F9B-B4AE8E73A7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2412546E-334F-4E29-8A34-9823BB1A760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2CDE2-3466-484B-96E2-41E545A3D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199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58BB4E-CE8C-4397-A7EA-86170D4C0FCF}"/>
              </a:ext>
            </a:extLst>
          </p:cNvPr>
          <p:cNvSpPr/>
          <p:nvPr/>
        </p:nvSpPr>
        <p:spPr>
          <a:xfrm>
            <a:off x="3278073" y="61311"/>
            <a:ext cx="5637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Fraudsters Were Caught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12AA68-587F-4D2D-9248-BE8930F44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58" y="921490"/>
            <a:ext cx="11438589" cy="5283205"/>
          </a:xfrm>
          <a:prstGeom prst="rect">
            <a:avLst/>
          </a:prstGeom>
        </p:spPr>
      </p:pic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70DAF294-2741-4DC8-977B-D403E169C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A14CE-52F9-4026-8653-D3249E49D3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3F381DFD-7CE1-477B-9304-23FF6E8C3FD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FEB3A8-CFF1-473B-9EED-88A4FAA7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76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CBD78A-EA4F-49F8-9C26-B697F4655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70" y="769221"/>
            <a:ext cx="7773485" cy="57443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CD5286-E1E0-439D-880A-AA46F32FDA52}"/>
              </a:ext>
            </a:extLst>
          </p:cNvPr>
          <p:cNvSpPr/>
          <p:nvPr/>
        </p:nvSpPr>
        <p:spPr>
          <a:xfrm>
            <a:off x="2418549" y="60980"/>
            <a:ext cx="7353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a Fraud Risk Assessment (FRA)?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EC8BC4-852F-41D1-AE58-89C21D7AA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529" y="1493294"/>
            <a:ext cx="3976160" cy="4200180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BE7E85E-294B-4D5E-9842-F70B26708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CAEFAA-BA8E-4C96-B871-26B056E637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928A00E2-E9D4-4292-A193-997035AFDBF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6E53A51-7724-43C2-A8E9-7C4285013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66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BC82D-26BF-41D2-94A4-BADC94A33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958" y="812852"/>
            <a:ext cx="6367949" cy="57621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9C634F-4DD3-4F62-AF2E-2AD06DD90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7" y="696743"/>
            <a:ext cx="6901803" cy="59943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BA1031-0BD4-479A-BA37-8780F3F51F4A}"/>
              </a:ext>
            </a:extLst>
          </p:cNvPr>
          <p:cNvSpPr/>
          <p:nvPr/>
        </p:nvSpPr>
        <p:spPr>
          <a:xfrm>
            <a:off x="4365550" y="57052"/>
            <a:ext cx="34736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FRA Process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39E42430-4565-4A27-A42E-F80C666B6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C4ADA2-6781-4AAC-B0B8-615FAA10ED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4B9759B4-E66F-41DA-83F6-DBB3E7B3A94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88AACE-C868-41E4-9915-A5BF51356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84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93E75-9BB1-48B1-92C0-DD1D6F4AB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674"/>
            <a:ext cx="12192000" cy="48566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03711A-19EE-4422-9ACD-784E980ECEF3}"/>
              </a:ext>
            </a:extLst>
          </p:cNvPr>
          <p:cNvSpPr/>
          <p:nvPr/>
        </p:nvSpPr>
        <p:spPr>
          <a:xfrm>
            <a:off x="3046328" y="485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FCSA Sessions Work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26E3DCA4-F37F-4425-BF74-F2FB3A27B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B0EB04-5CE6-453E-9D45-EEC33237C8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7" name="Picture 6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CEA085F3-3500-4DD9-AFC0-E31B7C87ECB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2AC955-FB48-4405-89C2-1B7C71595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81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41DBCE-DFA4-45BA-9DC7-DF92DAB5848B}"/>
              </a:ext>
            </a:extLst>
          </p:cNvPr>
          <p:cNvSpPr txBox="1"/>
          <p:nvPr/>
        </p:nvSpPr>
        <p:spPr>
          <a:xfrm>
            <a:off x="4186515" y="2495175"/>
            <a:ext cx="3818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6000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FB88625E-FEB9-4289-A2C4-E2C740B61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96" y="6349146"/>
            <a:ext cx="627208" cy="417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5822-35A1-44E6-8C8E-47EE5BB615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4058" y="6221441"/>
            <a:ext cx="845303" cy="544798"/>
          </a:xfrm>
          <a:prstGeom prst="rect">
            <a:avLst/>
          </a:prstGeom>
        </p:spPr>
      </p:pic>
      <p:pic>
        <p:nvPicPr>
          <p:cNvPr id="5" name="Picture 4" descr="https://lh4.googleusercontent.com/GTRh9NZePD-fEupguxR2ndL50cS1aALuOZEL0Kk03TCQ6k3RAJlQXvmsmHe1z4KD2B7Pa-efZSB6Iqc_qG7z3MLb2Nb4voWSnzhqqLDHEzOkg0kv9ZdzdRuDwLGJMlXd30TcJsb0xdLwW7nfLwcs9QLGG_0K4RBuTaEbkUZjD9FrU-51hsc6zdaRJjgz">
            <a:extLst>
              <a:ext uri="{FF2B5EF4-FFF2-40B4-BE49-F238E27FC236}">
                <a16:creationId xmlns:a16="http://schemas.microsoft.com/office/drawing/2014/main" id="{2D62BC95-ED12-4DC8-A9A3-6F78B89C645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9" y="6245470"/>
            <a:ext cx="1394605" cy="5868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846867C-CE98-4ACB-AE21-D9025EFE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1414D-C470-4783-BC27-835F964CE5D9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356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</TotalTime>
  <Words>774</Words>
  <Application>Microsoft Office PowerPoint</Application>
  <PresentationFormat>Widescreen</PresentationFormat>
  <Paragraphs>185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Brzozowski</dc:creator>
  <cp:lastModifiedBy>Ken Brzozowski</cp:lastModifiedBy>
  <cp:revision>48</cp:revision>
  <dcterms:created xsi:type="dcterms:W3CDTF">2024-08-27T18:38:21Z</dcterms:created>
  <dcterms:modified xsi:type="dcterms:W3CDTF">2024-09-04T20:04:34Z</dcterms:modified>
</cp:coreProperties>
</file>